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91" r:id="rId2"/>
    <p:sldId id="287" r:id="rId3"/>
    <p:sldId id="288" r:id="rId4"/>
    <p:sldId id="289" r:id="rId5"/>
    <p:sldId id="290" r:id="rId6"/>
    <p:sldId id="301" r:id="rId7"/>
    <p:sldId id="320" r:id="rId8"/>
    <p:sldId id="307" r:id="rId9"/>
    <p:sldId id="308" r:id="rId10"/>
    <p:sldId id="257" r:id="rId11"/>
    <p:sldId id="258" r:id="rId12"/>
    <p:sldId id="259" r:id="rId13"/>
    <p:sldId id="261" r:id="rId14"/>
    <p:sldId id="313" r:id="rId15"/>
    <p:sldId id="262" r:id="rId16"/>
    <p:sldId id="274" r:id="rId17"/>
    <p:sldId id="263" r:id="rId18"/>
    <p:sldId id="273" r:id="rId19"/>
    <p:sldId id="264" r:id="rId20"/>
    <p:sldId id="265" r:id="rId21"/>
    <p:sldId id="266" r:id="rId22"/>
    <p:sldId id="275" r:id="rId23"/>
    <p:sldId id="267" r:id="rId24"/>
    <p:sldId id="277" r:id="rId25"/>
    <p:sldId id="268" r:id="rId26"/>
    <p:sldId id="269" r:id="rId27"/>
    <p:sldId id="278" r:id="rId28"/>
    <p:sldId id="279" r:id="rId29"/>
    <p:sldId id="276" r:id="rId30"/>
    <p:sldId id="271" r:id="rId31"/>
    <p:sldId id="284" r:id="rId32"/>
    <p:sldId id="316" r:id="rId33"/>
    <p:sldId id="317" r:id="rId34"/>
    <p:sldId id="318" r:id="rId35"/>
    <p:sldId id="319" r:id="rId36"/>
    <p:sldId id="281" r:id="rId37"/>
    <p:sldId id="282" r:id="rId38"/>
    <p:sldId id="311" r:id="rId39"/>
    <p:sldId id="324"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B4B"/>
    <a:srgbClr val="FFFF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57" autoAdjust="0"/>
  </p:normalViewPr>
  <p:slideViewPr>
    <p:cSldViewPr>
      <p:cViewPr>
        <p:scale>
          <a:sx n="75" d="100"/>
          <a:sy n="75" d="100"/>
        </p:scale>
        <p:origin x="-123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49B512-35BE-4B34-BE41-3C5778A44332}" type="datetimeFigureOut">
              <a:rPr lang="ru-RU" smtClean="0"/>
              <a:pPr/>
              <a:t>19.02.2022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23668C-FA13-4642-9099-B251EB8CCB63}" type="slidenum">
              <a:rPr lang="ru-RU" smtClean="0"/>
              <a:pPr/>
              <a:t>‹#›</a:t>
            </a:fld>
            <a:endParaRPr lang="ru-RU"/>
          </a:p>
        </p:txBody>
      </p:sp>
    </p:spTree>
    <p:extLst>
      <p:ext uri="{BB962C8B-B14F-4D97-AF65-F5344CB8AC3E}">
        <p14:creationId xmlns:p14="http://schemas.microsoft.com/office/powerpoint/2010/main" val="189138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5F20C-678F-4168-AA75-D55D27FD60F0}" type="slidenum">
              <a:rPr lang="ru-RU"/>
              <a:pPr/>
              <a:t>6</a:t>
            </a:fld>
            <a:endParaRPr lang="ru-RU"/>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1FF348-3C1D-4139-88AA-F28D976BEC11}" type="slidenum">
              <a:rPr lang="ru-RU"/>
              <a:pPr/>
              <a:t>8</a:t>
            </a:fld>
            <a:endParaRPr lang="ru-RU"/>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ru-RU"/>
              <a:t>Он был одним из первых и главных концлагерей на территории Германии. Был создан в марте 1933 года на окраине города Дахау, вблизи Мюнхена, а точнее в 17 км северо-западнее Мюнхена.</a:t>
            </a:r>
          </a:p>
          <a:p>
            <a:r>
              <a:rPr lang="ru-RU"/>
              <a:t>Первые заключённые прибыли в лагерь 22 марта 1933 года. Это были в основном коммунисты и социал-демократы. В 1934 году концлагерь был передан в ведение СС, и там начали проходить подготовку офицеры СС из других лагерей Третьего Рейха.</a:t>
            </a:r>
          </a:p>
          <a:p>
            <a:r>
              <a:rPr lang="ru-RU"/>
              <a:t>Первоначально узниками Дахау были главным образом т.н. "антисоциальные элементы", превентивно заключённые противники режима национал-социалистов. До самого окончания существования Дахау считался "политическим лагерем". Однако после "Хрустальной ночи" сюда отправили примерно 10 тысяч евреев. После 1939 года евреев стали направлять из Дахау в лагеря уничтожения на территории генерал-губернаторства, в Польшу.</a:t>
            </a:r>
          </a:p>
          <a:p>
            <a:r>
              <a:rPr lang="ru-RU"/>
              <a:t>В лагере проводились медицинские эксперименты над узниками. Им подверглось около 1100 человек. Среди врачей, участвовавших в этих экспериментах, были доктор З. Рашер и профессор К. Шиллинг.</a:t>
            </a:r>
          </a:p>
          <a:p>
            <a:r>
              <a:rPr lang="ru-RU"/>
              <a:t>29 апреля 1945 года концентрационный лагерь Дахау был ликвидирован частями 7-й американской армии.</a:t>
            </a:r>
          </a:p>
          <a:p>
            <a:r>
              <a:rPr lang="ru-RU"/>
              <a:t>Лагерь имел 123 различных филиала и внешние команды. Площадь территории равнялась 235 гектарам.</a:t>
            </a:r>
          </a:p>
          <a:p>
            <a:r>
              <a:rPr lang="ru-RU"/>
              <a:t>Перечень филиалов (в скобках название предприятия, действующего в этом филиале): Айбинг (NEU), Аллах (Организация Тодта), Аллах/Карсфельд/Моозах (Организация Тодта), Аллах-Ротвайге (Организация Тодта), Аллерсдорф-Либхоф, Амперсмохинг, Асбах-Бауменгейм (Messerschmitt), Аугсбург (Messerschmitt), Аугсбург-Пферзее (Messerschmitt), Аугсбург-Хаунштеттен, Аугустенфельд-Польнхоф, Ауфкирх-Кайфборен (Dornier), Бад-Ишль Сент-Вольфганг, Бад-Ишль, Бад-Тёльц (офицерская школа СС), Байернзойен, Байрисхецель, Биргзау-Оберсдорф, Бихль, Блайнах (BMW), Брунигзау, Бургау (Messerschmitt), Бургкирхен, Бургхаузен, Вейдах, Вейльгейм, Вейссензее, Виккинг, Вольфратсхаузен-Гетлинг, Вурах-Вольхоф, Габлинген (Messerschmitt), Гармш-Партенкирхен, Гермеринг-Нойаубинг, Гмунд, Гримольсрид-Миттенойф (Организация Тодта), Донауворт, Дурах-Коттерн (Messerschmitt), Ётцталь, Зальцбург, Зальцвег, Зандхоффен, Заульгау, Зеехаузен-Уффинг, Зюдельфельд, Ингольштадт, Иннсбруг, Иттер, Кайфбойрен (BMW), Кайферинг-Эрптинг (ему были подчинены филиалы - Ландсберг, Лехфельд, Миттель-Нойфнах, Ридерло, Туркгейм, Туркенфальд, Хурлах, Шваббег, Швабмюнхен, Юттинг), Карсфельд (Организация Тодта), Кауферинг (Организация Тодта/Messerschmitt/Dornier), Кемптен-Котерн, Кёнигзее, Крукльхальм, Лайинген (Messerschmitt), Ландсхут-Байерн (Организация Тодта), Либхоф, Линд, Лохау, Лохоф, Лоххаузен (BMW), Маркт-Шваббен, Моозах (Организация Тодта/BMW/Messerschmitt), Мошендорф-Хоф, Мюльдорф (лесные лагеря V и VI - Меттергейм и Обертауфкирхен соответсвенно), Мюльдорф (Организация Тодта), Мюнхен, Мюнхен-Зендлинг, Мюнхен-Рим (Организация Тодта), Мюнхен-Фридман, Мюнхен-Швабинг, Нюремберг, Нойбург-Донау, Нойфарн, Нойштифт, Обердорф, Оберфохринг, Оттобрунн, Пассау, Пухгейм, Радольфцель, Розенгейм, Рордорф-Танзау, Ротшвайге-Аугустенфельд (Организация Тодта), Сент-Гильден/Вольганзее, Сент-Ламбрехт, Строительная бригада XIII, Трауштейн, Тротсберг (BMW), Трутскирх-Тютцинг (Dornier), Ульм, Унтершлейссгейм, Фалепп, Фейстенау, Фельдафинг, Фишбахау, Фишен (Messerschmitt), Фишхорн/Брук, Фрейзинг, Фридольфинг, Фридрихсшафен, Фульпмес, Фуссен-Планзее, Халлейн, Хальфинг, Хауяхам-Фордерекард, Хейдехайм, Хеппенхайм, Хоргау-Пферзее (Messerschmitt), Цангберг, Шлахтерс-Зигмарсцель, Шлейссгейм, Шпитцингзее, Штейнхоринг, Штефанскирхен (BMW), Штробль, Эллваген, Эммертинг-Гендорф, Эхинг (Организация Тодта), Эшельбах, Юрберлинген.</a:t>
            </a:r>
          </a:p>
          <a:p>
            <a:r>
              <a:rPr lang="ru-RU"/>
              <a:t>За всё время существования концентрационного лагеря Дахау через него прошло около 250 тысяч человек из 24 стран. Из них 70 тысяч погибло. Среди замученных оказалось 12 тысяч совестких военнопленных. В момент освобождения в лагеря находилось 30 тысяч узников.</a:t>
            </a:r>
          </a:p>
          <a:p>
            <a:r>
              <a:rPr lang="ru-RU"/>
              <a:t>Комендантами лагеря были: штандартенфюрер СС Гильмар Вэккерле (с марта 1933 года по июнь 1933 года), Теодор Эйке (с 26 июня 1933 года по октябрь 1934 года), оберфюрер СС Александр Рейнер (с 19 по 22 октября 1934 года), оберфюрер СС Бернольд Маак (с 22 октября по 1 декабря 1934 года), оберфюрер СС Генрих Дойбель (с 1 декабря 1934 года по 31 марта 1936 года), оберфюрер СС Ганс Лоритц (с 1 апреля 1936 года по 1 июля 1939 года), гауптштурмфюрер СС Алекс Пиорковски (с 31 января 1941 года по 1 февраля 1942 года), оберштурмбаннфюрер СС Мартин Готфрид Вейсс (с 1 сентября 1942 года по 30 сентября 1943 года), оберштурмбаннфюрер СС Эдуард Вейтер (с 1 ноября 1943 года по 28 апреля 1945 года).</a:t>
            </a:r>
          </a:p>
          <a:p>
            <a:r>
              <a:rPr lang="ru-RU"/>
              <a:t>С 15 ноября по 14 декабря 1945 прошёл первый судебный процесс американского военного трибунала по делу сотрудников администрации и охраны концентрационного лагеря Дахау. На скамье подсудимых оказалось 40 человек, из них двое получили 10 лет тюрьмы (Альбин Гретш и Иоганн Шёпп), а остальные же были приговорены к смертной казни. Вот перечень их имён: главный лагерный врач доктор медицины Карл-Клаус Шиллинг, комендант лагеря оберштурмбаннфюрер СС Мартин Вейсс, штурмбаннфюреры СС доктор медицины Вильгель Виттелер, Отто Фёршнер, Фридрих Вейтцель (ему приговор был заменён 10 годами тюремного заключения), Фриц Дегелов (приговор был заменён 20 годами тюрьмы), гауптштурмфюреры СС Михаэль Редвитц, Арно Липпманн, доктор медицины Фридолин-Карл Пуль (приговор заменён 10 годами тюрьмы), оберштурмфюреры СС Фридрих-Вильгельм Рупперт, Йозеф Яролин, Рудольф-Генрих Зуттроп, доктор медицины Фриц Хинтермайер, гауптштурмфюреры СС Йоган Кик, Вицент Шёттль, Иоганн-Баптист Эйхельсдорфер, оберштурмфюрер СС Ганс Аумейер, унтерштурмфюрер СС доктор медицины Ганс Эйзеле (дело рассотрено заочно), гауптшарфюреры СС Франц-Ксавер Тренкеле, Леонард-Ансельм Эйхбергер, Вильгельм Вагнер, Вальтер-Адольф Ленглейст, Симон Кирн, обершарфюреры СС Вильгельм Вельтер, Иоганн-Виктор Кирш, Франц Бёттгер, Отто Мёль, Антон Эндерс, шарфюреры СС Гуго Лустерер, Альфред Крамер, унтершарфюреры СС Вильгельм Темпель, Йозеф Зойсс, Сильвестр Филлебёк, роттенфюреры СС Энгельберт-Валентин Нидермейер, Отто Шульц (приговор заменён 15 годами тюрьмы), капо Фриц Бехер, Эмиль-Эрвин Маль (приговор заменён 15 годами тюрьмы), Кристоф-Людвиг Кноль. Также к смертной казни были приговорены Ганс Байер и Петер Бетц, но приговор им был заменён на 15 лет тюремного заключения. Смертные приговоры приводились в исполнение 28 и 29 мая 1946 года.</a:t>
            </a:r>
          </a:p>
          <a:p>
            <a:r>
              <a:rPr lang="ru-RU"/>
              <a:t>Второй судебный процесс американского военного трибунала над сотрудниками лагерной администрации проходил в начале 1947 года. По его результатам 18 января 1947 года комендант лагеря А. Пиорковски был приговорён к смертной казни, а 116 эсесовцев получили разные сроки тюремного заключения.</a:t>
            </a:r>
          </a:p>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066804-A6FD-46CB-9A24-A0CF36DCAB2F}" type="slidenum">
              <a:rPr lang="ru-RU"/>
              <a:pPr/>
              <a:t>9</a:t>
            </a:fld>
            <a:endParaRPr lang="ru-RU"/>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7ECB9E-B11E-47E8-8111-A68EEDC6A0F3}" type="slidenum">
              <a:rPr lang="ru-RU"/>
              <a:pPr/>
              <a:t>14</a:t>
            </a:fld>
            <a:endParaRPr lang="ru-RU"/>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F40ED-E50D-46F9-80DE-3076284B94C1}" type="slidenum">
              <a:rPr lang="ru-RU"/>
              <a:pPr/>
              <a:t>32</a:t>
            </a:fld>
            <a:endParaRPr lang="ru-RU"/>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pPr algn="ctr"/>
            <a:r>
              <a:rPr lang="ru-RU" b="1" dirty="0">
                <a:solidFill>
                  <a:srgbClr val="000000"/>
                </a:solidFill>
                <a:latin typeface="Arial" charset="0"/>
                <a:cs typeface="Arial" charset="0"/>
              </a:rPr>
              <a:t>БУХЕНВАЛЬД</a:t>
            </a:r>
            <a:endParaRPr lang="ru-RU" dirty="0">
              <a:cs typeface="Times New Roman" pitchFamily="18" charset="0"/>
            </a:endParaRPr>
          </a:p>
          <a:p>
            <a:pPr algn="just"/>
            <a:r>
              <a:rPr lang="ru-RU" dirty="0">
                <a:solidFill>
                  <a:srgbClr val="000000"/>
                </a:solidFill>
                <a:latin typeface="Arial" charset="0"/>
                <a:cs typeface="Arial" charset="0"/>
              </a:rPr>
              <a:t>В 1933 году, на горе </a:t>
            </a:r>
            <a:r>
              <a:rPr lang="ru-RU" dirty="0" err="1">
                <a:solidFill>
                  <a:srgbClr val="000000"/>
                </a:solidFill>
                <a:latin typeface="Arial" charset="0"/>
                <a:cs typeface="Arial" charset="0"/>
              </a:rPr>
              <a:t>Эттерсберг</a:t>
            </a:r>
            <a:r>
              <a:rPr lang="ru-RU" dirty="0">
                <a:solidFill>
                  <a:srgbClr val="000000"/>
                </a:solidFill>
                <a:latin typeface="Arial" charset="0"/>
                <a:cs typeface="Arial" charset="0"/>
              </a:rPr>
              <a:t>, неподалеку от городка Веймар, началось строительство нового, “адского” концлагеря – Бухенвальд. В </a:t>
            </a:r>
            <a:r>
              <a:rPr lang="ru-RU" dirty="0" err="1">
                <a:solidFill>
                  <a:srgbClr val="000000"/>
                </a:solidFill>
                <a:latin typeface="Arial" charset="0"/>
                <a:cs typeface="Arial" charset="0"/>
              </a:rPr>
              <a:t>скоре</a:t>
            </a:r>
            <a:r>
              <a:rPr lang="ru-RU" dirty="0">
                <a:solidFill>
                  <a:srgbClr val="000000"/>
                </a:solidFill>
                <a:latin typeface="Arial" charset="0"/>
                <a:cs typeface="Arial" charset="0"/>
              </a:rPr>
              <a:t>, после начала строительства, прибыли первые заключенные - это были советские военнопленные, </a:t>
            </a:r>
            <a:r>
              <a:rPr lang="ru-RU" dirty="0" err="1">
                <a:solidFill>
                  <a:srgbClr val="000000"/>
                </a:solidFill>
                <a:latin typeface="Arial" charset="0"/>
                <a:cs typeface="Arial" charset="0"/>
              </a:rPr>
              <a:t>которе</a:t>
            </a:r>
            <a:r>
              <a:rPr lang="ru-RU" dirty="0">
                <a:solidFill>
                  <a:srgbClr val="000000"/>
                </a:solidFill>
                <a:latin typeface="Arial" charset="0"/>
                <a:cs typeface="Arial" charset="0"/>
              </a:rPr>
              <a:t> продолжали </a:t>
            </a:r>
            <a:r>
              <a:rPr lang="ru-RU" dirty="0" err="1">
                <a:solidFill>
                  <a:srgbClr val="000000"/>
                </a:solidFill>
                <a:latin typeface="Arial" charset="0"/>
                <a:cs typeface="Arial" charset="0"/>
              </a:rPr>
              <a:t>строителсьвто</a:t>
            </a:r>
            <a:r>
              <a:rPr lang="ru-RU" dirty="0">
                <a:solidFill>
                  <a:srgbClr val="000000"/>
                </a:solidFill>
                <a:latin typeface="Arial" charset="0"/>
                <a:cs typeface="Arial" charset="0"/>
              </a:rPr>
              <a:t> концентрационного лагеря.</a:t>
            </a:r>
            <a:endParaRPr lang="ru-RU" dirty="0">
              <a:cs typeface="Times New Roman" pitchFamily="18" charset="0"/>
            </a:endParaRPr>
          </a:p>
          <a:p>
            <a:pPr algn="just"/>
            <a:r>
              <a:rPr lang="ru-RU" dirty="0">
                <a:solidFill>
                  <a:srgbClr val="000000"/>
                </a:solidFill>
                <a:latin typeface="Arial" charset="0"/>
                <a:cs typeface="Arial" charset="0"/>
              </a:rPr>
              <a:t>Сразу за воротами располагался так называемый “</a:t>
            </a:r>
            <a:r>
              <a:rPr lang="ru-RU" dirty="0" err="1">
                <a:solidFill>
                  <a:srgbClr val="000000"/>
                </a:solidFill>
                <a:latin typeface="Arial" charset="0"/>
                <a:cs typeface="Arial" charset="0"/>
              </a:rPr>
              <a:t>Appelplatz</a:t>
            </a:r>
            <a:r>
              <a:rPr lang="ru-RU" dirty="0">
                <a:solidFill>
                  <a:srgbClr val="000000"/>
                </a:solidFill>
                <a:latin typeface="Arial" charset="0"/>
                <a:cs typeface="Arial" charset="0"/>
              </a:rPr>
              <a:t>”, где выводили для построения заключенных. Сам “</a:t>
            </a:r>
            <a:r>
              <a:rPr lang="ru-RU" dirty="0" err="1">
                <a:solidFill>
                  <a:srgbClr val="000000"/>
                </a:solidFill>
                <a:latin typeface="Arial" charset="0"/>
                <a:cs typeface="Arial" charset="0"/>
              </a:rPr>
              <a:t>Appelplatz</a:t>
            </a:r>
            <a:r>
              <a:rPr lang="ru-RU" dirty="0">
                <a:solidFill>
                  <a:srgbClr val="000000"/>
                </a:solidFill>
                <a:latin typeface="Arial" charset="0"/>
                <a:cs typeface="Arial" charset="0"/>
              </a:rPr>
              <a:t>” и дороги между бараками представляли собой пыльную, выложенную щебёнкой землю. “</a:t>
            </a:r>
            <a:r>
              <a:rPr lang="ru-RU" dirty="0" err="1">
                <a:solidFill>
                  <a:srgbClr val="000000"/>
                </a:solidFill>
                <a:latin typeface="Arial" charset="0"/>
                <a:cs typeface="Arial" charset="0"/>
              </a:rPr>
              <a:t>Appelplatz</a:t>
            </a:r>
            <a:r>
              <a:rPr lang="ru-RU" dirty="0">
                <a:solidFill>
                  <a:srgbClr val="000000"/>
                </a:solidFill>
                <a:latin typeface="Arial" charset="0"/>
                <a:cs typeface="Arial" charset="0"/>
              </a:rPr>
              <a:t>” был рассчитан на 20000 человек. С права от ворот находился карцер, где надзиратели лагеря устраивали допросы. В противоположенную же сторону от ворот, находилось самое главное здание - канцелярия. Здесь находились помещения дежурного офицера и </a:t>
            </a:r>
            <a:r>
              <a:rPr lang="ru-RU" dirty="0" err="1">
                <a:solidFill>
                  <a:srgbClr val="000000"/>
                </a:solidFill>
                <a:latin typeface="Arial" charset="0"/>
                <a:cs typeface="Arial" charset="0"/>
              </a:rPr>
              <a:t>лагерфюрера</a:t>
            </a:r>
            <a:r>
              <a:rPr lang="ru-RU" dirty="0">
                <a:solidFill>
                  <a:srgbClr val="000000"/>
                </a:solidFill>
                <a:latin typeface="Arial" charset="0"/>
                <a:cs typeface="Arial" charset="0"/>
              </a:rPr>
              <a:t>. Этим людям подчинялись все находившиеся на территории лагеря. Так же здесь находились офицеры, наблюдающие за распределением и назначением в рабочие команды. В помещении </a:t>
            </a:r>
            <a:r>
              <a:rPr lang="ru-RU" dirty="0" err="1">
                <a:solidFill>
                  <a:srgbClr val="000000"/>
                </a:solidFill>
                <a:latin typeface="Arial" charset="0"/>
                <a:cs typeface="Arial" charset="0"/>
              </a:rPr>
              <a:t>лагерфюрера</a:t>
            </a:r>
            <a:r>
              <a:rPr lang="ru-RU" dirty="0">
                <a:solidFill>
                  <a:srgbClr val="000000"/>
                </a:solidFill>
                <a:latin typeface="Arial" charset="0"/>
                <a:cs typeface="Arial" charset="0"/>
              </a:rPr>
              <a:t> располагалась центральная лагерная радиотрансляционная установка. Ниже “</a:t>
            </a:r>
            <a:r>
              <a:rPr lang="ru-RU" dirty="0" err="1">
                <a:solidFill>
                  <a:srgbClr val="000000"/>
                </a:solidFill>
                <a:latin typeface="Arial" charset="0"/>
                <a:cs typeface="Arial" charset="0"/>
              </a:rPr>
              <a:t>Appelplatz</a:t>
            </a:r>
            <a:r>
              <a:rPr lang="ru-RU" dirty="0">
                <a:solidFill>
                  <a:srgbClr val="000000"/>
                </a:solidFill>
                <a:latin typeface="Arial" charset="0"/>
                <a:cs typeface="Arial" charset="0"/>
              </a:rPr>
              <a:t>” находились бараки или блоки, в которых жили узники. Каждый из бараков имел свой порядковый номер, всего - 52. Из них - 43 жилых, а остальные - мастерские.</a:t>
            </a:r>
            <a:endParaRPr lang="ru-RU" dirty="0">
              <a:cs typeface="Times New Roman" pitchFamily="18" charset="0"/>
            </a:endParaRPr>
          </a:p>
          <a:p>
            <a:pPr algn="just"/>
            <a:r>
              <a:rPr lang="ru-RU" dirty="0">
                <a:solidFill>
                  <a:srgbClr val="000000"/>
                </a:solidFill>
                <a:latin typeface="Arial" charset="0"/>
                <a:cs typeface="Arial" charset="0"/>
              </a:rPr>
              <a:t>Крематорий - был самым страшным местом в лагере, обычно туда приглашали заключённых, под предлогом осмотра у врача, когда человек раздевался, ему стреляли в спину. Таким способом в Бухенвальде были убиты многие тысячи узников. Бухенвальд был мужским лагерем. Заучить свой порядковый номер на немецком языке узник должен был в течение первых суток. С этого момента набор цифр заменял имя. Заключенные работали на </a:t>
            </a:r>
            <a:r>
              <a:rPr lang="ru-RU" dirty="0" err="1">
                <a:solidFill>
                  <a:srgbClr val="000000"/>
                </a:solidFill>
                <a:latin typeface="Arial" charset="0"/>
                <a:cs typeface="Arial" charset="0"/>
              </a:rPr>
              <a:t>Густловском</a:t>
            </a:r>
            <a:r>
              <a:rPr lang="ru-RU" dirty="0">
                <a:solidFill>
                  <a:srgbClr val="000000"/>
                </a:solidFill>
                <a:latin typeface="Arial" charset="0"/>
                <a:cs typeface="Arial" charset="0"/>
              </a:rPr>
              <a:t> заводе, который находился в паре километров от лагеря и производил оружие. В 1943 году около лагеря был построен железнодорожный вокзал. До этого все пленные попадали в Бухенвальд через Веймарский вокзал (удивительным образом Веймар и тогда, и сейчас живет своей независимой жизнью, мало интересуясь тем, что происходит всего в нескольких минутах езды от него.). Иерархия в лагере была следующей: комендант и его адъютанты. Обычно на пост коменданта назначался штурмбанфюрер СС или оберштурмбанфюрер СС. Комендатуре подчинялся начальник по хозяйственной части, имевший в своем распоряжении множество </a:t>
            </a:r>
            <a:r>
              <a:rPr lang="ru-RU" dirty="0" err="1">
                <a:solidFill>
                  <a:srgbClr val="000000"/>
                </a:solidFill>
                <a:latin typeface="Arial" charset="0"/>
                <a:cs typeface="Arial" charset="0"/>
              </a:rPr>
              <a:t>шарфюреров</a:t>
            </a:r>
            <a:r>
              <a:rPr lang="ru-RU" dirty="0">
                <a:solidFill>
                  <a:srgbClr val="000000"/>
                </a:solidFill>
                <a:latin typeface="Arial" charset="0"/>
                <a:cs typeface="Arial" charset="0"/>
              </a:rPr>
              <a:t>. Существовали так называемые </a:t>
            </a:r>
            <a:r>
              <a:rPr lang="ru-RU" dirty="0" err="1">
                <a:solidFill>
                  <a:srgbClr val="000000"/>
                </a:solidFill>
                <a:latin typeface="Arial" charset="0"/>
                <a:cs typeface="Arial" charset="0"/>
              </a:rPr>
              <a:t>рапортфюреры</a:t>
            </a:r>
            <a:r>
              <a:rPr lang="ru-RU" dirty="0">
                <a:solidFill>
                  <a:srgbClr val="000000"/>
                </a:solidFill>
                <a:latin typeface="Arial" charset="0"/>
                <a:cs typeface="Arial" charset="0"/>
              </a:rPr>
              <a:t> - промежуточная инстанция между заключенными и администрацией. В подчинении </a:t>
            </a:r>
            <a:r>
              <a:rPr lang="ru-RU" dirty="0" err="1">
                <a:solidFill>
                  <a:srgbClr val="000000"/>
                </a:solidFill>
                <a:latin typeface="Arial" charset="0"/>
                <a:cs typeface="Arial" charset="0"/>
              </a:rPr>
              <a:t>рапортфюреров</a:t>
            </a:r>
            <a:r>
              <a:rPr lang="ru-RU" dirty="0">
                <a:solidFill>
                  <a:srgbClr val="000000"/>
                </a:solidFill>
                <a:latin typeface="Arial" charset="0"/>
                <a:cs typeface="Arial" charset="0"/>
              </a:rPr>
              <a:t> были </a:t>
            </a:r>
            <a:r>
              <a:rPr lang="ru-RU" dirty="0" err="1">
                <a:solidFill>
                  <a:srgbClr val="000000"/>
                </a:solidFill>
                <a:latin typeface="Arial" charset="0"/>
                <a:cs typeface="Arial" charset="0"/>
              </a:rPr>
              <a:t>блокфюреры</a:t>
            </a:r>
            <a:r>
              <a:rPr lang="ru-RU" dirty="0">
                <a:solidFill>
                  <a:srgbClr val="000000"/>
                </a:solidFill>
                <a:latin typeface="Arial" charset="0"/>
                <a:cs typeface="Arial" charset="0"/>
              </a:rPr>
              <a:t> в ранге до </a:t>
            </a:r>
            <a:r>
              <a:rPr lang="ru-RU" dirty="0" err="1">
                <a:solidFill>
                  <a:srgbClr val="000000"/>
                </a:solidFill>
                <a:latin typeface="Arial" charset="0"/>
                <a:cs typeface="Arial" charset="0"/>
              </a:rPr>
              <a:t>обершарфюреров</a:t>
            </a:r>
            <a:r>
              <a:rPr lang="ru-RU" dirty="0">
                <a:solidFill>
                  <a:srgbClr val="000000"/>
                </a:solidFill>
                <a:latin typeface="Arial" charset="0"/>
                <a:cs typeface="Arial" charset="0"/>
              </a:rPr>
              <a:t>. Они жили за пределами лагеря, но практически всегда находились в лагере. Также были </a:t>
            </a:r>
            <a:r>
              <a:rPr lang="ru-RU" dirty="0" err="1">
                <a:solidFill>
                  <a:srgbClr val="000000"/>
                </a:solidFill>
                <a:latin typeface="Arial" charset="0"/>
                <a:cs typeface="Arial" charset="0"/>
              </a:rPr>
              <a:t>командофюреры</a:t>
            </a:r>
            <a:r>
              <a:rPr lang="ru-RU" dirty="0">
                <a:solidFill>
                  <a:srgbClr val="000000"/>
                </a:solidFill>
                <a:latin typeface="Arial" charset="0"/>
                <a:cs typeface="Arial" charset="0"/>
              </a:rPr>
              <a:t>: эсэсовцы, отвечавшие за "рабочие команды". Кроме того, в лагерях были особые "политические отделы" - в них сидели представители гестапо, совершенно независимые от прочего лагерного начальства. Число собственно охранников достигало 6000 человек, двух штандартов. Рядовые охранники жили в казармах. В лагерях существовала и официальная организация заключенных. Как правило, она состояла из уголовников, проштрафившихся штурмовиков и эсэсовцев. Самыми важными персонами из среды заключенных были лагерные старосты.</a:t>
            </a:r>
            <a:endParaRPr lang="ru-RU" dirty="0">
              <a:cs typeface="Times New Roman" pitchFamily="18" charset="0"/>
            </a:endParaRPr>
          </a:p>
          <a:p>
            <a:pPr algn="just"/>
            <a:r>
              <a:rPr lang="ru-RU" dirty="0">
                <a:solidFill>
                  <a:srgbClr val="000000"/>
                </a:solidFill>
                <a:latin typeface="Arial" charset="0"/>
                <a:cs typeface="Arial" charset="0"/>
              </a:rPr>
              <a:t>Также были писари и статистики. На низшей ступени лагерной иерархии стояли </a:t>
            </a:r>
            <a:r>
              <a:rPr lang="ru-RU" dirty="0" err="1">
                <a:solidFill>
                  <a:srgbClr val="000000"/>
                </a:solidFill>
                <a:latin typeface="Arial" charset="0"/>
                <a:cs typeface="Arial" charset="0"/>
              </a:rPr>
              <a:t>капо</a:t>
            </a:r>
            <a:r>
              <a:rPr lang="ru-RU" dirty="0">
                <a:solidFill>
                  <a:srgbClr val="000000"/>
                </a:solidFill>
                <a:latin typeface="Arial" charset="0"/>
                <a:cs typeface="Arial" charset="0"/>
              </a:rPr>
              <a:t> - заключенные, следившие за порядком в бараке, а также за порядком во время работы лагерных команд. Старосты лагерей, старосты блоков, </a:t>
            </a:r>
            <a:r>
              <a:rPr lang="ru-RU" dirty="0" err="1">
                <a:solidFill>
                  <a:srgbClr val="000000"/>
                </a:solidFill>
                <a:latin typeface="Arial" charset="0"/>
                <a:cs typeface="Arial" charset="0"/>
              </a:rPr>
              <a:t>капо</a:t>
            </a:r>
            <a:r>
              <a:rPr lang="ru-RU" dirty="0">
                <a:solidFill>
                  <a:srgbClr val="000000"/>
                </a:solidFill>
                <a:latin typeface="Arial" charset="0"/>
                <a:cs typeface="Arial" charset="0"/>
              </a:rPr>
              <a:t> и прочие заключенные, занятые в лагерных организациях, носили на левом рукаве черную повязку с белой надписью В лагере было 52 основных барака. Однако несколько сотен польских заключенных были помещены зимой в палатки: от холода ни один человек не выжил. Существовал еще так называемый "малый лагерь", иначе говоря, карантинная зона. Условия жизни в карантинном лагере были - даже в сравнении с основным лагерем настолько бесчеловечны, что это едва ли поддается разумному постижению. В августе 1944 года в "малый лагерь" поместили 13 тысяч заключенных (38% общего числа), из них свыше 6 тысяч вынуждены были жить в палатках. По мере отступления немецких войск с оккупированных территорий гестапо перевозило в Бухенвальд заключенных из Освенцима: поляков и граждан Советского Союза, чехов и голландцев, а также заключенных из лагеря </a:t>
            </a:r>
            <a:r>
              <a:rPr lang="ru-RU" dirty="0" err="1">
                <a:solidFill>
                  <a:srgbClr val="000000"/>
                </a:solidFill>
                <a:latin typeface="Arial" charset="0"/>
                <a:cs typeface="Arial" charset="0"/>
              </a:rPr>
              <a:t>Компьень</a:t>
            </a:r>
            <a:r>
              <a:rPr lang="ru-RU" dirty="0">
                <a:solidFill>
                  <a:srgbClr val="000000"/>
                </a:solidFill>
                <a:latin typeface="Arial" charset="0"/>
                <a:cs typeface="Arial" charset="0"/>
              </a:rPr>
              <a:t>, располагавшегося во Франции, и из Бельгии. С мая 1944 года из Освенцима в Бухенвальд перевозились венгерские евреи. С января 1945 года в "малый лагерь" ежедневно привозили до 4 тысяч человек. Между тем, в "малом лагере" насчитывалось только 12 бараков без окон - бывшие конюшни, размером 40 на 50 метров. В каждом таком бараке обитало 750 человек. 50-100 из них ежедневно умирало. Их тела продолжали выносить на перекличку, чтобы живым достались предназначенные для них порции. Тех, кто более или менее держался на ногах, заставляли работать по благоустройству "малого лагеря", хотя порция для содержавшихся на карантине, как "для неработающих", сводилась к кусочку хлеба. Отношения между заключенными в "малом лагере" были намного жестче и враждебнее, чем в основном. Были замечены случаи убийства за кусок хлеба и каннибализм. Смерть соседа по койке воспринималась как праздник, так как можно было занять больше места до прихода. Одежду умершего тут же делили, и в крематорий уносили уже голое тело. В лагере свирепствовали инфекционные заболевания. Прививки, которые проводил медперсонал, например против тифа, часто еще больше способствовали распространению заболевания, так как шприцы не меняли. Наиболее тяжелых больных умерщвляли уколом фенола. После подъема в четыре утра заключенные, обнаженные до пояса, шли к умывальнику, где плотной стеной обступали водопровод. Мылись без мыла и полотенец (впрочем, мыло можно было купить в лагерном ларьке - на те деньги, которые присылали родственники и которые лагерная канцелярия таким образом пыталась выманить у заключенных; пользоваться ларьком могли не все, а, согласно системе поощрений, только те, кто хорошо работал). Практически все заключенные страдали диареей и зачастую испражнялись прямо в бараках. "Улицы" лагеря не были укреплены и были скользкими. Многие заключенные, обутые в деревянные башмаки, получали травмы.</a:t>
            </a:r>
            <a:endParaRPr lang="ru-RU" dirty="0">
              <a:cs typeface="Times New Roman" pitchFamily="18" charset="0"/>
            </a:endParaRPr>
          </a:p>
          <a:p>
            <a:pPr algn="just"/>
            <a:r>
              <a:rPr lang="ru-RU" dirty="0">
                <a:solidFill>
                  <a:srgbClr val="000000"/>
                </a:solidFill>
                <a:latin typeface="Arial" charset="0"/>
                <a:cs typeface="Arial" charset="0"/>
              </a:rPr>
              <a:t>Одной из улиц "малого лагеря" французы присвоили имя "Бульвар инвалидов", поскольку ее восточный конец упирался в инвалидный блок.</a:t>
            </a:r>
            <a:endParaRPr lang="ru-RU" dirty="0">
              <a:cs typeface="Times New Roman" pitchFamily="18" charset="0"/>
            </a:endParaRPr>
          </a:p>
          <a:p>
            <a:pPr algn="just"/>
            <a:r>
              <a:rPr lang="ru-RU" dirty="0">
                <a:solidFill>
                  <a:srgbClr val="000000"/>
                </a:solidFill>
                <a:latin typeface="Arial" charset="0"/>
                <a:cs typeface="Arial" charset="0"/>
              </a:rPr>
              <a:t>Так же существовало немыслимое количество рабочих команд, обеспечивающих лагерь всем необходимым. Они обслуживали прачечные, баню, оружейный и овощной склад, мастерские, огород и свинарник. Самой желанной и выгодной работой считалась работа, так называемых командированных, они работали при комендатуре СС. Труд в концлагере можно охарактеризовать, как средство физического уничтожения заключённых и ,труд, как средство экономической эксплуатации. Все немецкие концлагеря обогащались за счёт принудительного труда заключённых, поэтому именно они несут ответственность за гибель сотен тысяч узников фашизма. В концлагерях и в лагерях смерти существовала группа врачей-эсэсовцев, проводивших на заключенных свои преступные "медицинские опыты". Эти действия, не имевшие ничего общего с наукой, причиняли заключенным неописуемые страдания и часто ускоряли их смерть. Речь идет о группе врачей, стремившихся достичь личных успехов в области медицины. Побуждаемые безмерным честолюбием и садистскими инстинктами, они не останавливались перед тем, чтобы использовать людей в роли подопытных кроликов.</a:t>
            </a:r>
            <a:endParaRPr lang="ru-RU" dirty="0">
              <a:cs typeface="Times New Roman" pitchFamily="18" charset="0"/>
            </a:endParaRPr>
          </a:p>
          <a:p>
            <a:pPr algn="just"/>
            <a:r>
              <a:rPr lang="ru-RU" dirty="0">
                <a:solidFill>
                  <a:srgbClr val="000000"/>
                </a:solidFill>
                <a:latin typeface="Arial" charset="0"/>
                <a:cs typeface="Arial" charset="0"/>
              </a:rPr>
              <a:t>Людей оперировали без наркоза, удаляли им половые органы, безжалостно стерилизовали и кастрировали, иногда с помощью рентгеновских лучей. Заключенные проверялись на способность выдержать низкое атмосферное давление и низкие температуры организма. Некоторые убивали заключенных посредством инъекции фенола в сердце. В лагерях и концлагерях смерти существовала группа врачей-эсэсовцев, проводивших на заключённых "медицинские опыты". В Бухенвальде в основном занимались разработкой противотифозной вакцины. Ответственным за данные опыты был институт гигиены войск СС. Непосредственно участвовали штандартенфюрер СС доцент </a:t>
            </a:r>
            <a:r>
              <a:rPr lang="ru-RU" dirty="0" err="1">
                <a:solidFill>
                  <a:srgbClr val="000000"/>
                </a:solidFill>
                <a:latin typeface="Arial" charset="0"/>
                <a:cs typeface="Arial" charset="0"/>
              </a:rPr>
              <a:t>Марговски</a:t>
            </a:r>
            <a:r>
              <a:rPr lang="ru-RU" dirty="0">
                <a:solidFill>
                  <a:srgbClr val="000000"/>
                </a:solidFill>
                <a:latin typeface="Arial" charset="0"/>
                <a:cs typeface="Arial" charset="0"/>
              </a:rPr>
              <a:t>, имперский фюрер здравоохранения, статс-секретарь </a:t>
            </a:r>
            <a:r>
              <a:rPr lang="ru-RU" dirty="0" err="1">
                <a:solidFill>
                  <a:srgbClr val="000000"/>
                </a:solidFill>
                <a:latin typeface="Arial" charset="0"/>
                <a:cs typeface="Arial" charset="0"/>
              </a:rPr>
              <a:t>группенфюрер</a:t>
            </a:r>
            <a:r>
              <a:rPr lang="ru-RU" dirty="0">
                <a:solidFill>
                  <a:srgbClr val="000000"/>
                </a:solidFill>
                <a:latin typeface="Arial" charset="0"/>
                <a:cs typeface="Arial" charset="0"/>
              </a:rPr>
              <a:t> СС </a:t>
            </a:r>
            <a:r>
              <a:rPr lang="ru-RU" dirty="0" err="1">
                <a:solidFill>
                  <a:srgbClr val="000000"/>
                </a:solidFill>
                <a:latin typeface="Arial" charset="0"/>
                <a:cs typeface="Arial" charset="0"/>
              </a:rPr>
              <a:t>Конти</a:t>
            </a:r>
            <a:r>
              <a:rPr lang="ru-RU" dirty="0">
                <a:solidFill>
                  <a:srgbClr val="000000"/>
                </a:solidFill>
                <a:latin typeface="Arial" charset="0"/>
                <a:cs typeface="Arial" charset="0"/>
              </a:rPr>
              <a:t>. В Бухенвальде проводились также и другие эксперименты: опыты по заражению желтой лихорадкой, оспой, паратифом, дифтеритом.</a:t>
            </a:r>
            <a:endParaRPr lang="ru-RU" dirty="0">
              <a:cs typeface="Times New Roman" pitchFamily="18" charset="0"/>
            </a:endParaRPr>
          </a:p>
          <a:p>
            <a:pPr algn="just"/>
            <a:r>
              <a:rPr lang="ru-RU" dirty="0">
                <a:solidFill>
                  <a:srgbClr val="000000"/>
                </a:solidFill>
                <a:latin typeface="Arial" charset="0"/>
                <a:cs typeface="Arial" charset="0"/>
              </a:rPr>
              <a:t>Экспериментировали с отравляющими веществами. И, наконец, пересаживали узникам половые органы, якобы для борьбы с гомосексуализмом. Руководили этими опытами штурмбанфюрер СС Шульце и </a:t>
            </a:r>
            <a:r>
              <a:rPr lang="ru-RU" dirty="0" err="1">
                <a:solidFill>
                  <a:srgbClr val="000000"/>
                </a:solidFill>
                <a:latin typeface="Arial" charset="0"/>
                <a:cs typeface="Arial" charset="0"/>
              </a:rPr>
              <a:t>оберфюрер</a:t>
            </a:r>
            <a:r>
              <a:rPr lang="ru-RU" dirty="0">
                <a:solidFill>
                  <a:srgbClr val="000000"/>
                </a:solidFill>
                <a:latin typeface="Arial" charset="0"/>
                <a:cs typeface="Arial" charset="0"/>
              </a:rPr>
              <a:t> СС </a:t>
            </a:r>
            <a:r>
              <a:rPr lang="ru-RU" dirty="0" err="1">
                <a:solidFill>
                  <a:srgbClr val="000000"/>
                </a:solidFill>
                <a:latin typeface="Arial" charset="0"/>
                <a:cs typeface="Arial" charset="0"/>
              </a:rPr>
              <a:t>Попендик</a:t>
            </a:r>
            <a:r>
              <a:rPr lang="ru-RU" dirty="0">
                <a:solidFill>
                  <a:srgbClr val="000000"/>
                </a:solidFill>
                <a:latin typeface="Arial" charset="0"/>
                <a:cs typeface="Arial" charset="0"/>
              </a:rPr>
              <a:t>. Нацисты пытались "научно" решить проблему гомосексуализма и операционным путем вернуть гомосексуалистам "необходимую мужественность". Так, весной 1944 года штурмбанфюрер СС доктор Вернет, прибыл в Бухенвальд с подписанным </a:t>
            </a:r>
            <a:r>
              <a:rPr lang="ru-RU" dirty="0" err="1">
                <a:solidFill>
                  <a:srgbClr val="000000"/>
                </a:solidFill>
                <a:latin typeface="Arial" charset="0"/>
                <a:cs typeface="Arial" charset="0"/>
              </a:rPr>
              <a:t>Гиммлером</a:t>
            </a:r>
            <a:r>
              <a:rPr lang="ru-RU" dirty="0">
                <a:solidFill>
                  <a:srgbClr val="000000"/>
                </a:solidFill>
                <a:latin typeface="Arial" charset="0"/>
                <a:cs typeface="Arial" charset="0"/>
              </a:rPr>
              <a:t> разрешением на проведение серии экспериментов с целью "искоренения гомосексуализма" путем имплантации синтетических гормонов. Из пятнадцати человек, подвергнутых операции, двое были кастрированы, двое погибли в ходе операции, остальные умерли вследствие общей слабости организма.</a:t>
            </a:r>
            <a:endParaRPr lang="ru-RU" dirty="0">
              <a:cs typeface="Times New Roman" pitchFamily="18" charset="0"/>
            </a:endParaRPr>
          </a:p>
          <a:p>
            <a:pPr algn="just"/>
            <a:r>
              <a:rPr lang="ru-RU" dirty="0">
                <a:solidFill>
                  <a:srgbClr val="000000"/>
                </a:solidFill>
                <a:latin typeface="Arial" charset="0"/>
                <a:cs typeface="Arial" charset="0"/>
              </a:rPr>
              <a:t>Карл и </a:t>
            </a:r>
            <a:r>
              <a:rPr lang="ru-RU" dirty="0" err="1">
                <a:solidFill>
                  <a:srgbClr val="000000"/>
                </a:solidFill>
                <a:latin typeface="Arial" charset="0"/>
                <a:cs typeface="Arial" charset="0"/>
              </a:rPr>
              <a:t>Ильза</a:t>
            </a:r>
            <a:r>
              <a:rPr lang="ru-RU" dirty="0">
                <a:solidFill>
                  <a:srgbClr val="000000"/>
                </a:solidFill>
                <a:latin typeface="Arial" charset="0"/>
                <a:cs typeface="Arial" charset="0"/>
              </a:rPr>
              <a:t> Кох заправляли конвейером смерти в концентрационном лагере Бухенвальд, перемоловшем десятки тысяч жизней. Карл Кох был назначен комендантом Бухенвальда в 1939 году. В то время как Кох упивался властью, наблюдая за ежедневным уничтожением людей, его жена испытывала еще большее удовольствие от мук заключенных. В лагере ее боялись больше самого коменданта. Садистка обычно прохаживалась по лагерю, раздавая удары плетью любому встречному в полосатой одежде. Иногда брала с собой свирепую овчарку и приходила в восторг, натравливая собаку на беременных женщин или узников с тяжелой ношей. Неудивительно, что заключенные прозвали </a:t>
            </a:r>
            <a:r>
              <a:rPr lang="ru-RU" dirty="0" err="1">
                <a:solidFill>
                  <a:srgbClr val="000000"/>
                </a:solidFill>
                <a:latin typeface="Arial" charset="0"/>
                <a:cs typeface="Arial" charset="0"/>
              </a:rPr>
              <a:t>Ильзу</a:t>
            </a:r>
            <a:r>
              <a:rPr lang="ru-RU" dirty="0">
                <a:solidFill>
                  <a:srgbClr val="000000"/>
                </a:solidFill>
                <a:latin typeface="Arial" charset="0"/>
                <a:cs typeface="Arial" charset="0"/>
              </a:rPr>
              <a:t> "</a:t>
            </a:r>
            <a:r>
              <a:rPr lang="ru-RU" dirty="0" err="1">
                <a:solidFill>
                  <a:srgbClr val="000000"/>
                </a:solidFill>
                <a:latin typeface="Arial" charset="0"/>
                <a:cs typeface="Arial" charset="0"/>
              </a:rPr>
              <a:t>бухенвальдской</a:t>
            </a:r>
            <a:r>
              <a:rPr lang="ru-RU" dirty="0">
                <a:solidFill>
                  <a:srgbClr val="000000"/>
                </a:solidFill>
                <a:latin typeface="Arial" charset="0"/>
                <a:cs typeface="Arial" charset="0"/>
              </a:rPr>
              <a:t> ведьмой". Когда измученным вконец узникам казалось, что уже не существует более страшных истязаний, садистка изобретала новые зверства. Она приказывала заключенным мужчинам раздеться. Те, у кого не было татуировки на коже, </a:t>
            </a:r>
            <a:r>
              <a:rPr lang="ru-RU" dirty="0" err="1">
                <a:solidFill>
                  <a:srgbClr val="000000"/>
                </a:solidFill>
                <a:latin typeface="Arial" charset="0"/>
                <a:cs typeface="Arial" charset="0"/>
              </a:rPr>
              <a:t>Ильзу</a:t>
            </a:r>
            <a:r>
              <a:rPr lang="ru-RU" dirty="0">
                <a:solidFill>
                  <a:srgbClr val="000000"/>
                </a:solidFill>
                <a:latin typeface="Arial" charset="0"/>
                <a:cs typeface="Arial" charset="0"/>
              </a:rPr>
              <a:t> Кох мало интересовали.</a:t>
            </a:r>
            <a:endParaRPr lang="ru-RU" dirty="0">
              <a:cs typeface="Times New Roman" pitchFamily="18" charset="0"/>
            </a:endParaRPr>
          </a:p>
          <a:p>
            <a:pPr algn="just"/>
            <a:r>
              <a:rPr lang="ru-RU" dirty="0">
                <a:solidFill>
                  <a:srgbClr val="000000"/>
                </a:solidFill>
                <a:latin typeface="Arial" charset="0"/>
                <a:cs typeface="Arial" charset="0"/>
              </a:rPr>
              <a:t>Но когда она видела на чьем-то теле экзотический узор, в глазах садистки вспыхивала плотоядная усмешка. А это означало, что перед ней - очередная жертва. Позже </a:t>
            </a:r>
            <a:r>
              <a:rPr lang="ru-RU" dirty="0" err="1">
                <a:solidFill>
                  <a:srgbClr val="000000"/>
                </a:solidFill>
                <a:latin typeface="Arial" charset="0"/>
                <a:cs typeface="Arial" charset="0"/>
              </a:rPr>
              <a:t>Ильзу</a:t>
            </a:r>
            <a:r>
              <a:rPr lang="ru-RU" dirty="0">
                <a:solidFill>
                  <a:srgbClr val="000000"/>
                </a:solidFill>
                <a:latin typeface="Arial" charset="0"/>
                <a:cs typeface="Arial" charset="0"/>
              </a:rPr>
              <a:t> Кох прозвали "фрау Абажур". Она использовала выделанную кожу убитых мужчин для создания разнообразной домашней утвари, чем чрезвычайно гордилась. Даже ее коллегам из СС становилось не по себе, когда фрау Кох хвасталась абажурами, сделанными из человеческой кожи. Наиболее подходящей для поделок она находила кожу цыган и русских военнопленных с наколками на груди и спине. Это позволяло делать вещи весьма декоративными. Был только один надежный способ не попасть "ведьме" на абажур - изуродовать себе кожу или умереть в газовой камере.</a:t>
            </a:r>
            <a:endParaRPr lang="ru-RU" dirty="0">
              <a:cs typeface="Times New Roman" pitchFamily="18" charset="0"/>
            </a:endParaRPr>
          </a:p>
          <a:p>
            <a:pPr algn="just"/>
            <a:r>
              <a:rPr lang="ru-RU" dirty="0">
                <a:solidFill>
                  <a:srgbClr val="000000"/>
                </a:solidFill>
                <a:latin typeface="Arial" charset="0"/>
                <a:cs typeface="Arial" charset="0"/>
              </a:rPr>
              <a:t>Для нее было удовольствием переписываться с женами комендантов других лагерей и давать им подробные инструкции, как превратить человеческую кожу в экзотические переплеты книг, абажуры, перчатки или скатерти для стола. Существует много мнений по поводу освобождения Бухенвальда, некоторые считают, что в лагере не было восстания, а другие наоборот.</a:t>
            </a:r>
            <a:endParaRPr lang="ru-RU" dirty="0">
              <a:cs typeface="Times New Roman" pitchFamily="18" charset="0"/>
            </a:endParaRPr>
          </a:p>
          <a:p>
            <a:pPr algn="just"/>
            <a:r>
              <a:rPr lang="ru-RU" dirty="0">
                <a:solidFill>
                  <a:srgbClr val="000000"/>
                </a:solidFill>
                <a:latin typeface="Arial" charset="0"/>
                <a:cs typeface="Arial" charset="0"/>
              </a:rPr>
              <a:t>Международный День освобождения узников фашизма отмечается 11 апреля потому, что именно в этот день в 1945 году узники Бухенвальда, узнав о подходе союзных войск, успешно осуществили вооруженное восстание, обезоружили и захватили в плен более 800 эсэсовцев и солдат охраны, взяли в свои руки руководство лагерем и только через двое суток дождались прихода американских солдат. Таким образом, узники Бухенвальда сами спаслись от уничтожения, так как гитлеровские власти накануне отдали приказ о физическом истреблении всех заключенных десятков тысяч ни в чем не повинных людей из 18 стран Европы. В воскресенье 8 апреля 1945 года в эфир над центральной немецкой областью Тюрингией неожиданно ворвались сигналы бедствия "SOS"! Радиограмма по три раза передавалась на английском, немецком и на русском.</a:t>
            </a:r>
            <a:endParaRPr lang="ru-RU" dirty="0">
              <a:cs typeface="Times New Roman" pitchFamily="18" charset="0"/>
            </a:endParaRPr>
          </a:p>
          <a:p>
            <a:pPr algn="just"/>
            <a:r>
              <a:rPr lang="ru-RU" dirty="0">
                <a:solidFill>
                  <a:srgbClr val="000000"/>
                </a:solidFill>
                <a:latin typeface="Arial" charset="0"/>
                <a:cs typeface="Arial" charset="0"/>
              </a:rPr>
              <a:t>Многострадальный Бухенвальд больше всего надеялся на американцев, так как они были рядом: узники уже три дня слышали канонаду, а из передач по радио знали, что 3-я американская танковая армия генерала </a:t>
            </a:r>
            <a:r>
              <a:rPr lang="ru-RU" dirty="0" err="1">
                <a:solidFill>
                  <a:srgbClr val="000000"/>
                </a:solidFill>
                <a:latin typeface="Arial" charset="0"/>
                <a:cs typeface="Arial" charset="0"/>
              </a:rPr>
              <a:t>Паттона</a:t>
            </a:r>
            <a:r>
              <a:rPr lang="ru-RU" dirty="0">
                <a:solidFill>
                  <a:srgbClr val="000000"/>
                </a:solidFill>
                <a:latin typeface="Arial" charset="0"/>
                <a:cs typeface="Arial" charset="0"/>
              </a:rPr>
              <a:t> и входящая в нее 4-я бронетанковая дивизия генерал-майора Уильяма </a:t>
            </a:r>
            <a:r>
              <a:rPr lang="ru-RU" dirty="0" err="1">
                <a:solidFill>
                  <a:srgbClr val="000000"/>
                </a:solidFill>
                <a:latin typeface="Arial" charset="0"/>
                <a:cs typeface="Arial" charset="0"/>
              </a:rPr>
              <a:t>Хоуга</a:t>
            </a:r>
            <a:r>
              <a:rPr lang="ru-RU" dirty="0">
                <a:solidFill>
                  <a:srgbClr val="000000"/>
                </a:solidFill>
                <a:latin typeface="Arial" charset="0"/>
                <a:cs typeface="Arial" charset="0"/>
              </a:rPr>
              <a:t> наступали в направлении Бухенвальда. Советские войска были далеко, и радиограмма до них не долетела. Штаб генерала </a:t>
            </a:r>
            <a:r>
              <a:rPr lang="ru-RU" dirty="0" err="1">
                <a:solidFill>
                  <a:srgbClr val="000000"/>
                </a:solidFill>
                <a:latin typeface="Arial" charset="0"/>
                <a:cs typeface="Arial" charset="0"/>
              </a:rPr>
              <a:t>Паттона</a:t>
            </a:r>
            <a:r>
              <a:rPr lang="ru-RU" dirty="0">
                <a:solidFill>
                  <a:srgbClr val="000000"/>
                </a:solidFill>
                <a:latin typeface="Arial" charset="0"/>
                <a:cs typeface="Arial" charset="0"/>
              </a:rPr>
              <a:t> сигнал бедствия узников принял, но ничего не сделал для освобождения Бухенвальда. Помощь так и не пришла, хотя два американских самолета вскоре после сигнала бедствия несколько раз низко пролетели над лагерем - пролетели, слегка покачивая крыльями. Радость освобождения узников Бухенвальда была омрачена американцами, своим первым приказом они потребовали сдать находившееся в руках заключенных оружие, а также попытались восстановить разрушенный во время восстания забор из колючей проволоки вокруг лагеря и поставить своих часовых. Это вызвало глубокое возмущение бывших узников Бухенвальда, а батальон из советских военнопленных вообще не выполнил требование о сдаче оружия и продолжал существовать как боевое подразделение. Оружие в руках заключенных было самым явным доказательством их непосредственного участия в восстании и захвате фашистской охраны лагеря.</a:t>
            </a:r>
            <a:endParaRPr lang="ru-RU" dirty="0">
              <a:cs typeface="Times New Roman" pitchFamily="18" charset="0"/>
            </a:endParaRPr>
          </a:p>
          <a:p>
            <a:pPr algn="just"/>
            <a:r>
              <a:rPr lang="ru-RU" dirty="0">
                <a:solidFill>
                  <a:srgbClr val="000000"/>
                </a:solidFill>
                <a:latin typeface="Arial" charset="0"/>
                <a:cs typeface="Arial" charset="0"/>
              </a:rPr>
              <a:t>На траурном митинге, посвященном памяти умерщвленных товарищей, 19 апреля 1945 года узники Бухенвальда всех национальностей дали клятву, которая была известна тогда всему миру, но теперь, к сожалению, позабыта: "...мы прекратим борьбу только тогда, когда последний фашистский преступник предстанет перед судом народов. Уничтожение фашизма со всеми его корнями - наша задача".</a:t>
            </a:r>
            <a:endParaRPr lang="ru-RU" dirty="0">
              <a:cs typeface="Times New Roman" pitchFamily="18" charset="0"/>
            </a:endParaRPr>
          </a:p>
          <a:p>
            <a:pPr algn="just"/>
            <a:r>
              <a:rPr lang="ru-RU" dirty="0">
                <a:latin typeface="Arial" charset="0"/>
                <a:cs typeface="Arial" charset="0"/>
              </a:rPr>
              <a:t> </a:t>
            </a:r>
            <a:endParaRPr lang="ru-RU" dirty="0">
              <a:cs typeface="Times New Roman" pitchFamily="18" charset="0"/>
            </a:endParaRPr>
          </a:p>
          <a:p>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FEF42-6438-4D97-B842-2DAB1FBEC8E0}" type="slidenum">
              <a:rPr lang="ru-RU"/>
              <a:pPr/>
              <a:t>33</a:t>
            </a:fld>
            <a:endParaRPr lang="ru-RU"/>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D4C35E-FAC2-483B-B34C-6FB9EA407F77}" type="slidenum">
              <a:rPr lang="ru-RU"/>
              <a:pPr/>
              <a:t>34</a:t>
            </a:fld>
            <a:endParaRPr lang="ru-RU"/>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D1A127-44B8-4C56-A384-5443B3DB4386}" type="slidenum">
              <a:rPr lang="ru-RU"/>
              <a:pPr/>
              <a:t>35</a:t>
            </a:fld>
            <a:endParaRPr lang="ru-RU"/>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56588-7DF2-40AB-96BF-F504CE413D92}" type="slidenum">
              <a:rPr lang="ru-RU"/>
              <a:pPr/>
              <a:t>38</a:t>
            </a:fld>
            <a:endParaRPr lang="ru-RU"/>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6941B6C7-7A01-4FBB-AB7E-6CFBF81970E6}" type="datetimeFigureOut">
              <a:rPr lang="ru-RU" smtClean="0"/>
              <a:pPr/>
              <a:t>19.02.2022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6941B6C7-7A01-4FBB-AB7E-6CFBF81970E6}" type="datetimeFigureOut">
              <a:rPr lang="ru-RU" smtClean="0"/>
              <a:pPr/>
              <a:t>19.02.2022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6941B6C7-7A01-4FBB-AB7E-6CFBF81970E6}" type="datetimeFigureOut">
              <a:rPr lang="ru-RU" smtClean="0"/>
              <a:pPr/>
              <a:t>19.02.2022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6941B6C7-7A01-4FBB-AB7E-6CFBF81970E6}" type="datetimeFigureOut">
              <a:rPr lang="ru-RU" smtClean="0"/>
              <a:pPr/>
              <a:t>19.02.2022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6941B6C7-7A01-4FBB-AB7E-6CFBF81970E6}" type="datetimeFigureOut">
              <a:rPr lang="ru-RU" smtClean="0"/>
              <a:pPr/>
              <a:t>19.02.2022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6941B6C7-7A01-4FBB-AB7E-6CFBF81970E6}" type="datetimeFigureOut">
              <a:rPr lang="ru-RU" smtClean="0"/>
              <a:pPr/>
              <a:t>19.02.2022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6941B6C7-7A01-4FBB-AB7E-6CFBF81970E6}" type="datetimeFigureOut">
              <a:rPr lang="ru-RU" smtClean="0"/>
              <a:pPr/>
              <a:t>19.02.2022</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6941B6C7-7A01-4FBB-AB7E-6CFBF81970E6}" type="datetimeFigureOut">
              <a:rPr lang="ru-RU" smtClean="0"/>
              <a:pPr/>
              <a:t>19.02.2022</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6941B6C7-7A01-4FBB-AB7E-6CFBF81970E6}" type="datetimeFigureOut">
              <a:rPr lang="ru-RU" smtClean="0"/>
              <a:pPr/>
              <a:t>19.02.2022</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6941B6C7-7A01-4FBB-AB7E-6CFBF81970E6}" type="datetimeFigureOut">
              <a:rPr lang="ru-RU" smtClean="0"/>
              <a:pPr/>
              <a:t>19.02.2022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6941B6C7-7A01-4FBB-AB7E-6CFBF81970E6}" type="datetimeFigureOut">
              <a:rPr lang="ru-RU" smtClean="0"/>
              <a:pPr/>
              <a:t>19.02.2022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A0000"/>
            </a:gs>
            <a:gs pos="50000">
              <a:srgbClr val="800000"/>
            </a:gs>
            <a:gs pos="100000">
              <a:srgbClr val="6A0000"/>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941B6C7-7A01-4FBB-AB7E-6CFBF81970E6}" type="datetimeFigureOut">
              <a:rPr lang="ru-RU" smtClean="0"/>
              <a:pPr/>
              <a:t>19.02.2022</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DD7D065-7B5A-4EEE-8F0B-A74DB424961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fresher.ru/manager_content/images/vsemirno-izvestnyj-lager-smerti/big/1.jpg"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fresher.ru/manager_content/images/vsemirno-izvestnyj-lager-smerti/big/2.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fresher.ru/manager_content/images/vsemirno-izvestnyj-lager-smerti/big/3.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fresher.ru/manager_content/images/vsemirno-izvestnyj-lager-smerti/big/5.jpg"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www.fresher.ru/manager_content/images/vsemirno-izvestnyj-lager-smerti/big/6.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fresher.ru/manager_content/images/vsemirno-izvestnyj-lager-smerti/big/7.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fresher.ru/manager_content/images/vsemirno-izvestnyj-lager-smerti/big/13.jpg" TargetMode="External"/><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hyperlink" Target="http://www.fresher.ru/manager_content/images/vsemirno-izvestnyj-lager-smerti/big/9.jpg" TargetMode="External"/><Relationship Id="rId1" Type="http://schemas.openxmlformats.org/officeDocument/2006/relationships/slideLayout" Target="../slideLayouts/slideLayout7.xml"/><Relationship Id="rId6" Type="http://schemas.openxmlformats.org/officeDocument/2006/relationships/hyperlink" Target="http://www.fresher.ru/manager_content/images/vsemirno-izvestnyj-lager-smerti/big/12.jpg" TargetMode="External"/><Relationship Id="rId5" Type="http://schemas.openxmlformats.org/officeDocument/2006/relationships/image" Target="../media/image16.jpeg"/><Relationship Id="rId4" Type="http://schemas.openxmlformats.org/officeDocument/2006/relationships/hyperlink" Target="http://www.fresher.ru/manager_content/images/vsemirno-izvestnyj-lager-smerti/big/11.jpg" TargetMode="External"/><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fresher.ru/manager_content/images/vsemirno-izvestnyj-lager-smerti/big/12.jpg"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fresher.ru/manager_content/images/vsemirno-izvestnyj-lager-smerti/big/14.jpg" TargetMode="Externa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http://www.fresher.ru/manager_content/images/vsemirno-izvestnyj-lager-smerti/big/15.jp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ru.wikipedia.org/wiki/%D0%95%D0%B2%D1%80%D0%BE%D0%BF%D0%B0" TargetMode="External"/><Relationship Id="rId2" Type="http://schemas.openxmlformats.org/officeDocument/2006/relationships/hyperlink" Target="http://ru.wikipedia.org/wiki/%D0%93%D0%B5%D0%BD%D0%BE%D1%86%D0%B8%D0%B4" TargetMode="External"/><Relationship Id="rId1" Type="http://schemas.openxmlformats.org/officeDocument/2006/relationships/slideLayout" Target="../slideLayouts/slideLayout2.xml"/><Relationship Id="rId6" Type="http://schemas.openxmlformats.org/officeDocument/2006/relationships/hyperlink" Target="http://ru.wikipedia.org/wiki/%D0%9F%D1%80%D0%BE%D0%B3%D1%80%D0%B0%D0%BC%D0%BC%D0%B0_%D1%83%D0%BC%D0%B5%D1%80%D1%89%D0%B2%D0%BB%D0%B5%D0%BD%D0%B8%D1%8F_%D0%A2-4" TargetMode="External"/><Relationship Id="rId5" Type="http://schemas.openxmlformats.org/officeDocument/2006/relationships/hyperlink" Target="http://ru.wikipedia.org/wiki/%D0%A1%D0%BE%D0%B2%D0%B5%D1%82%D1%81%D0%BA%D0%B8%D0%B5_%D0%B2%D0%BE%D0%B5%D0%BD%D0%BD%D0%BE%D0%BF%D0%BB%D0%B5%D0%BD%D0%BD%D1%8B%D0%B5_%D0%B2%D0%BE_%D0%B2%D1%80%D0%B5%D0%BC%D1%8F_%D0%92%D0%B5%D0%BB%D0%B8%D0%BA%D0%BE%D0%B9_%D0%9E%D1%82%D0%B5%D1%87%D0%B5%D1%81%D1%82%D0%B2%D0%B5%D0%BD%D0%BD%D0%BE%D0%B9_%D0%B2%D0%BE%D0%B9%D0%BD%D1%8B" TargetMode="External"/><Relationship Id="rId4" Type="http://schemas.openxmlformats.org/officeDocument/2006/relationships/hyperlink" Target="http://ru.wikipedia.org/wiki/%D0%93%D0%B5%D0%BD%D0%BE%D1%86%D0%B8%D0%B4_%D1%86%D1%8B%D0%B3%D0%B0%D0%B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fresher.ru/manager_content/images/vsemirno-izvestnyj-lager-smerti/big/16.jp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fresher.ru/manager_content/images/vsemirno-izvestnyj-lager-smerti/big/19.jpg"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fresher.ru/manager_content/images/vsemirno-izvestnyj-lager-smerti/big/20.jp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fresher.ru/manager_content/images/vsemirno-izvestnyj-lager-smerti/big/25.j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fresher.ru/manager_content/images/vsemirno-izvestnyj-lager-smerti/big/28.jp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ru.wikipedia.org/wiki/%D0%9B%D0%B0%D0%B3%D0%B5%D1%80%D1%8F_%D1%81%D0%BC%D0%B5%D1%80%D1%82%D0%B8" TargetMode="External"/><Relationship Id="rId2" Type="http://schemas.openxmlformats.org/officeDocument/2006/relationships/hyperlink" Target="http://ru.wikipedia.org/wiki/%D0%A1%D0%B5%D0%BA%D1%81%D1%83%D0%B0%D0%BB%D1%8C%D0%BD%D1%8B%D0%B5_%D0%BC%D0%B5%D0%BD%D1%8C%D1%88%D0%B8%D0%BD%D1%81%D1%82%D0%B2%D0%B0_%D0%B2_%D0%A2%D1%80%D0%B5%D1%82%D1%8C%D0%B5%D0%BC_%D1%80%D0%B5%D0%B9%D1%85%D0%B5_%D0%B8_%D1%85%D0%BE%D0%BB%D0%BE%D0%BA%D0%BE%D1%81%D1%82" TargetMode="External"/><Relationship Id="rId1" Type="http://schemas.openxmlformats.org/officeDocument/2006/relationships/slideLayout" Target="../slideLayouts/slideLayout2.xml"/><Relationship Id="rId5" Type="http://schemas.openxmlformats.org/officeDocument/2006/relationships/hyperlink" Target="http://ru.wikipedia.org/wiki/%D0%AD%D0%BA%D1%81%D0%BF%D0%B5%D1%80%D0%B8%D0%BC%D0%B5%D0%BD%D1%82%D1%8B_%D0%BD%D0%B0%D1%86%D0%B8%D1%81%D1%82%D0%BE%D0%B2_%D0%BD%D0%B0%D0%B4_%D0%BB%D1%8E%D0%B4%D1%8C%D0%BC%D0%B8" TargetMode="External"/><Relationship Id="rId4" Type="http://schemas.openxmlformats.org/officeDocument/2006/relationships/hyperlink" Target="http://ru.wikipedia.org/wiki/1945_%D0%B3%D0%BE%D0%B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fresher.ru/manager_content/images/vsemirno-izvestnyj-lager-smerti/big/33.jpg"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1073;&#1091;&#1093;&#1077;&#1085;&#1074;&#1072;&#1083;&#1100;&#1089;&#1082;&#1080;&#1094;&#1081;%20&#1085;&#1072;&#1073;&#1072;&#1076;.mp3"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fresher.ru/manager_content/images/vsemirno-izvestnyj-lager-smerti/big/34.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ru.wikipedia.org/wiki/1945" TargetMode="External"/><Relationship Id="rId2" Type="http://schemas.openxmlformats.org/officeDocument/2006/relationships/hyperlink" Target="http://ru.wikipedia.org/wiki/1943" TargetMode="External"/><Relationship Id="rId1" Type="http://schemas.openxmlformats.org/officeDocument/2006/relationships/slideLayout" Target="../slideLayouts/slideLayout2.xml"/><Relationship Id="rId5" Type="http://schemas.openxmlformats.org/officeDocument/2006/relationships/hyperlink" Target="http://ru.wikipedia.org/w/index.php?title=%D0%9A%D1%80%D0%BE%D0%B2%D1%8C_%D0%B7%D0%B0_%D1%82%D0%BE%D0%B2%D0%B0%D1%80%D1%8B&amp;action=edit&amp;redlink=1" TargetMode="External"/><Relationship Id="rId4" Type="http://schemas.openxmlformats.org/officeDocument/2006/relationships/hyperlink" Target="http://ru.wikipedia.org/wiki/%D0%93%D0%B8%D0%BC%D0%BC%D0%BB%D0%B5%D1%80,_%D0%93%D0%B5%D0%BD%D1%80%D0%B8%D1%85"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 Target="slide10.xml"/><Relationship Id="rId7" Type="http://schemas.openxmlformats.org/officeDocument/2006/relationships/slide" Target="slide30.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slide" Target="slide15.xml"/><Relationship Id="rId10" Type="http://schemas.openxmlformats.org/officeDocument/2006/relationships/image" Target="../media/image6.jpeg"/><Relationship Id="rId4" Type="http://schemas.openxmlformats.org/officeDocument/2006/relationships/image" Target="../media/image3.jpeg"/><Relationship Id="rId9" Type="http://schemas.openxmlformats.org/officeDocument/2006/relationships/slide" Target="slide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0"/>
            <a:ext cx="9144000" cy="5572140"/>
          </a:xfrm>
        </p:spPr>
        <p:txBody>
          <a:bodyPr/>
          <a:lstStyle/>
          <a:p>
            <a:pPr>
              <a:lnSpc>
                <a:spcPct val="120000"/>
              </a:lnSpc>
            </a:pPr>
            <a:r>
              <a:rPr lang="ru-RU" sz="6600" dirty="0">
                <a:solidFill>
                  <a:srgbClr val="FF4B4B"/>
                </a:solidFill>
              </a:rPr>
              <a:t>Великая</a:t>
            </a:r>
            <a:r>
              <a:rPr lang="ru-RU" sz="7200" dirty="0">
                <a:solidFill>
                  <a:srgbClr val="FF4B4B"/>
                </a:solidFill>
              </a:rPr>
              <a:t> </a:t>
            </a:r>
            <a:r>
              <a:rPr lang="ru-RU" sz="7200" dirty="0">
                <a:solidFill>
                  <a:srgbClr val="EA0000"/>
                </a:solidFill>
              </a:rPr>
              <a:t/>
            </a:r>
            <a:br>
              <a:rPr lang="ru-RU" sz="7200" dirty="0">
                <a:solidFill>
                  <a:srgbClr val="EA0000"/>
                </a:solidFill>
              </a:rPr>
            </a:br>
            <a:r>
              <a:rPr lang="ru-RU" sz="6600" dirty="0">
                <a:solidFill>
                  <a:srgbClr val="FF4B4B"/>
                </a:solidFill>
              </a:rPr>
              <a:t>Отечественная</a:t>
            </a:r>
            <a:r>
              <a:rPr lang="ru-RU" sz="6600" dirty="0">
                <a:solidFill>
                  <a:srgbClr val="EA0000"/>
                </a:solidFill>
              </a:rPr>
              <a:t> </a:t>
            </a:r>
            <a:r>
              <a:rPr lang="ru-RU" sz="7200" dirty="0">
                <a:solidFill>
                  <a:srgbClr val="EA0000"/>
                </a:solidFill>
              </a:rPr>
              <a:t/>
            </a:r>
            <a:br>
              <a:rPr lang="ru-RU" sz="7200" dirty="0">
                <a:solidFill>
                  <a:srgbClr val="EA0000"/>
                </a:solidFill>
              </a:rPr>
            </a:br>
            <a:r>
              <a:rPr lang="ru-RU" sz="6600" dirty="0" smtClean="0">
                <a:solidFill>
                  <a:srgbClr val="FF4B4B"/>
                </a:solidFill>
              </a:rPr>
              <a:t>война</a:t>
            </a:r>
            <a:endParaRPr lang="ru-RU" sz="6600" dirty="0">
              <a:solidFill>
                <a:srgbClr val="FF4B4B"/>
              </a:solidFill>
            </a:endParaRPr>
          </a:p>
        </p:txBody>
      </p:sp>
      <p:sp>
        <p:nvSpPr>
          <p:cNvPr id="2051" name="Rectangle 3"/>
          <p:cNvSpPr>
            <a:spLocks noGrp="1" noChangeArrowheads="1"/>
          </p:cNvSpPr>
          <p:nvPr>
            <p:ph type="subTitle" idx="4294967295"/>
          </p:nvPr>
        </p:nvSpPr>
        <p:spPr>
          <a:xfrm>
            <a:off x="928662" y="5072074"/>
            <a:ext cx="7273925" cy="792162"/>
          </a:xfrm>
        </p:spPr>
        <p:txBody>
          <a:bodyPr/>
          <a:lstStyle/>
          <a:p>
            <a:pPr marL="0" indent="0" algn="ctr">
              <a:buFont typeface="Wingdings" pitchFamily="2" charset="2"/>
              <a:buNone/>
            </a:pPr>
            <a:r>
              <a:rPr lang="ru-RU" dirty="0">
                <a:solidFill>
                  <a:schemeClr val="bg1"/>
                </a:solidFill>
              </a:rPr>
              <a:t>22 июня 1941 – 9 мая 1945</a:t>
            </a:r>
          </a:p>
        </p:txBody>
      </p:sp>
      <p:pic>
        <p:nvPicPr>
          <p:cNvPr id="4102" name="Picture 6" descr="C:\Documents and Settings\Елена Станкович\My Documents\My Pictures\136.gif"/>
          <p:cNvPicPr>
            <a:picLocks noChangeAspect="1" noChangeArrowheads="1" noCrop="1"/>
          </p:cNvPicPr>
          <p:nvPr/>
        </p:nvPicPr>
        <p:blipFill>
          <a:blip r:embed="rId3"/>
          <a:srcRect/>
          <a:stretch>
            <a:fillRect/>
          </a:stretch>
        </p:blipFill>
        <p:spPr bwMode="auto">
          <a:xfrm>
            <a:off x="2714612" y="2000240"/>
            <a:ext cx="3529012" cy="504825"/>
          </a:xfrm>
          <a:prstGeom prst="rect">
            <a:avLst/>
          </a:prstGeom>
          <a:noFill/>
          <a:ln w="9525">
            <a:noFill/>
            <a:miter lim="800000"/>
            <a:headEnd/>
            <a:tailEnd/>
          </a:ln>
        </p:spPr>
      </p:pic>
      <p:pic>
        <p:nvPicPr>
          <p:cNvPr id="2" name="Picture 6" descr="C:\Documents and Settings\Елена Станкович\My Documents\My Pictures\136.gif"/>
          <p:cNvPicPr>
            <a:picLocks noChangeAspect="1" noChangeArrowheads="1" noCrop="1"/>
          </p:cNvPicPr>
          <p:nvPr/>
        </p:nvPicPr>
        <p:blipFill>
          <a:blip r:embed="rId3"/>
          <a:srcRect/>
          <a:stretch>
            <a:fillRect/>
          </a:stretch>
        </p:blipFill>
        <p:spPr bwMode="auto">
          <a:xfrm>
            <a:off x="1500166" y="3143248"/>
            <a:ext cx="6337300" cy="647700"/>
          </a:xfrm>
          <a:prstGeom prst="rect">
            <a:avLst/>
          </a:prstGeom>
          <a:noFill/>
          <a:ln w="9525">
            <a:noFill/>
            <a:miter lim="800000"/>
            <a:headEnd/>
            <a:tailEnd/>
          </a:ln>
        </p:spPr>
      </p:pic>
      <p:pic>
        <p:nvPicPr>
          <p:cNvPr id="3" name="Picture 6" descr="C:\Documents and Settings\Елена Станкович\My Documents\My Pictures\136.gif"/>
          <p:cNvPicPr>
            <a:picLocks noChangeAspect="1" noChangeArrowheads="1" noCrop="1"/>
          </p:cNvPicPr>
          <p:nvPr/>
        </p:nvPicPr>
        <p:blipFill>
          <a:blip r:embed="rId3"/>
          <a:srcRect/>
          <a:stretch>
            <a:fillRect/>
          </a:stretch>
        </p:blipFill>
        <p:spPr bwMode="auto">
          <a:xfrm>
            <a:off x="3428992" y="4429132"/>
            <a:ext cx="2232025" cy="685800"/>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6286512" y="6215082"/>
          <a:ext cx="2685928" cy="414337"/>
        </p:xfrm>
        <a:graphic>
          <a:graphicData uri="http://schemas.openxmlformats.org/presentationml/2006/ole">
            <mc:AlternateContent xmlns:mc="http://schemas.openxmlformats.org/markup-compatibility/2006">
              <mc:Choice xmlns:v="urn:schemas-microsoft-com:vml" Requires="v">
                <p:oleObj spid="_x0000_s1027" name="Пакет" r:id="rId4" imgW="1695600" imgH="485640" progId="Package">
                  <p:embed/>
                </p:oleObj>
              </mc:Choice>
              <mc:Fallback>
                <p:oleObj name="Пакет" r:id="rId4" imgW="1695600" imgH="485640" progId="Package">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12" y="6215082"/>
                        <a:ext cx="2685928"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1000" fill="hold"/>
                                        <p:tgtEl>
                                          <p:spTgt spid="4102"/>
                                        </p:tgtEl>
                                        <p:attrNameLst>
                                          <p:attrName>ppt_x</p:attrName>
                                        </p:attrNameLst>
                                      </p:cBhvr>
                                      <p:tavLst>
                                        <p:tav tm="0">
                                          <p:val>
                                            <p:strVal val="#ppt_x-.2"/>
                                          </p:val>
                                        </p:tav>
                                        <p:tav tm="100000">
                                          <p:val>
                                            <p:strVal val="#ppt_x"/>
                                          </p:val>
                                        </p:tav>
                                      </p:tavLst>
                                    </p:anim>
                                    <p:anim calcmode="lin" valueType="num">
                                      <p:cBhvr>
                                        <p:cTn id="8" dur="1000" fill="hold"/>
                                        <p:tgtEl>
                                          <p:spTgt spid="41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ppt_x</p:attrName>
                                        </p:attrNameLst>
                                      </p:cBhvr>
                                      <p:tavLst>
                                        <p:tav tm="0">
                                          <p:val>
                                            <p:strVal val="#ppt_x-.2"/>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ppt_x</p:attrName>
                                        </p:attrNameLst>
                                      </p:cBhvr>
                                      <p:tavLst>
                                        <p:tav tm="0">
                                          <p:val>
                                            <p:strVal val="#ppt_x-.2"/>
                                          </p:val>
                                        </p:tav>
                                        <p:tav tm="100000">
                                          <p:val>
                                            <p:strVal val="#ppt_x"/>
                                          </p:val>
                                        </p:tav>
                                      </p:tavLst>
                                    </p:anim>
                                    <p:anim calcmode="lin" valueType="num">
                                      <p:cBhvr>
                                        <p:cTn id="2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Всемирно известный лагерь смерти - Освенцим">
            <a:hlinkClick r:id="rId2" tgtFrame="&quot;_blank&quot;"/>
          </p:cNvPr>
          <p:cNvPicPr/>
          <p:nvPr/>
        </p:nvPicPr>
        <p:blipFill>
          <a:blip r:embed="rId3"/>
          <a:srcRect/>
          <a:stretch>
            <a:fillRect/>
          </a:stretch>
        </p:blipFill>
        <p:spPr bwMode="auto">
          <a:xfrm>
            <a:off x="1785918" y="3214686"/>
            <a:ext cx="5881684" cy="3390894"/>
          </a:xfrm>
          <a:prstGeom prst="rect">
            <a:avLst/>
          </a:prstGeom>
          <a:noFill/>
          <a:ln w="9525">
            <a:noFill/>
            <a:miter lim="800000"/>
            <a:headEnd/>
            <a:tailEnd/>
          </a:ln>
        </p:spPr>
      </p:pic>
      <p:sp>
        <p:nvSpPr>
          <p:cNvPr id="7" name="TextBox 6"/>
          <p:cNvSpPr txBox="1"/>
          <p:nvPr/>
        </p:nvSpPr>
        <p:spPr>
          <a:xfrm>
            <a:off x="357158" y="5715016"/>
            <a:ext cx="8786842" cy="369332"/>
          </a:xfrm>
          <a:prstGeom prst="rect">
            <a:avLst/>
          </a:prstGeom>
          <a:noFill/>
        </p:spPr>
        <p:txBody>
          <a:bodyPr wrap="square" rtlCol="0">
            <a:spAutoFit/>
          </a:bodyPr>
          <a:lstStyle/>
          <a:p>
            <a:endParaRPr lang="ru-RU" dirty="0"/>
          </a:p>
        </p:txBody>
      </p:sp>
      <p:sp>
        <p:nvSpPr>
          <p:cNvPr id="16386" name="Rectangle 2"/>
          <p:cNvSpPr>
            <a:spLocks noChangeArrowheads="1"/>
          </p:cNvSpPr>
          <p:nvPr/>
        </p:nvSpPr>
        <p:spPr bwMode="auto">
          <a:xfrm>
            <a:off x="0" y="785794"/>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В часе езды от Кракова находится ужасающее место,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которое служит хорошим уроком и напоминанием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для потомков — лагерь смерти </a:t>
            </a:r>
            <a:r>
              <a:rPr kumimoji="0" lang="ru-RU" sz="2000" b="1" i="0" u="none" strike="noStrike" cap="none" normalizeH="0" baseline="0" dirty="0" err="1" smtClean="0">
                <a:ln>
                  <a:noFill/>
                </a:ln>
                <a:solidFill>
                  <a:schemeClr val="accent1"/>
                </a:solidFill>
                <a:effectLst/>
                <a:latin typeface="Calibri" pitchFamily="34" charset="0"/>
                <a:ea typeface="Times New Roman" pitchFamily="18" charset="0"/>
                <a:cs typeface="Times New Roman" pitchFamily="18" charset="0"/>
              </a:rPr>
              <a:t>Аушвиц</a:t>
            </a:r>
            <a:r>
              <a:rPr kumimoji="0" lang="ru-RU" sz="20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Если быть точным,</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то лагерь был не один, а их было три.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Около города Освенцим, который был переименован немцами в </a:t>
            </a:r>
            <a:r>
              <a:rPr kumimoji="0" lang="ru-RU" sz="2000" b="1" i="0" u="none" strike="noStrike" cap="none" normalizeH="0" baseline="0" dirty="0" err="1" smtClean="0">
                <a:ln>
                  <a:noFill/>
                </a:ln>
                <a:solidFill>
                  <a:schemeClr val="accent1"/>
                </a:solidFill>
                <a:effectLst/>
                <a:latin typeface="Calibri" pitchFamily="34" charset="0"/>
                <a:ea typeface="Times New Roman" pitchFamily="18" charset="0"/>
                <a:cs typeface="Times New Roman" pitchFamily="18" charset="0"/>
              </a:rPr>
              <a:t>Аушвиц</a:t>
            </a:r>
            <a:r>
              <a:rPr kumimoji="0" lang="ru-RU" sz="20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в 60 километрах от Кракова, 20 мая 1940 года был основан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одноименный концентрационный лагерь.</a:t>
            </a:r>
            <a:endParaRPr kumimoji="0" lang="ru-RU" sz="2000" b="1" i="0" u="none" strike="noStrike" cap="none" normalizeH="0" baseline="0" dirty="0" smtClean="0">
              <a:ln>
                <a:noFill/>
              </a:ln>
              <a:solidFill>
                <a:schemeClr val="accent1"/>
              </a:solidFill>
              <a:effectLst/>
              <a:latin typeface="Arial" pitchFamily="34" charset="0"/>
            </a:endParaRPr>
          </a:p>
        </p:txBody>
      </p:sp>
      <p:sp>
        <p:nvSpPr>
          <p:cNvPr id="5" name="Прямоугольник 4"/>
          <p:cNvSpPr/>
          <p:nvPr/>
        </p:nvSpPr>
        <p:spPr>
          <a:xfrm>
            <a:off x="428596" y="0"/>
            <a:ext cx="4071966" cy="523220"/>
          </a:xfrm>
          <a:prstGeom prst="rect">
            <a:avLst/>
          </a:prstGeom>
        </p:spPr>
        <p:txBody>
          <a:bodyPr wrap="square">
            <a:spAutoFit/>
          </a:bodyPr>
          <a:lstStyle/>
          <a:p>
            <a:r>
              <a:rPr lang="ru-RU" sz="2800" b="1" i="1" dirty="0" smtClean="0">
                <a:solidFill>
                  <a:srgbClr val="FFFF00"/>
                </a:solidFill>
              </a:rPr>
              <a:t>Хроника. Освенцим</a:t>
            </a:r>
            <a:endParaRPr lang="ru-RU"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2" tgtFrame="&quot;_blank&quot;"/>
          </p:cNvPr>
          <p:cNvPicPr/>
          <p:nvPr/>
        </p:nvPicPr>
        <p:blipFill>
          <a:blip r:embed="rId3"/>
          <a:srcRect/>
          <a:stretch>
            <a:fillRect/>
          </a:stretch>
        </p:blipFill>
        <p:spPr bwMode="auto">
          <a:xfrm>
            <a:off x="1000100" y="1714488"/>
            <a:ext cx="6381750" cy="4248150"/>
          </a:xfrm>
          <a:prstGeom prst="rect">
            <a:avLst/>
          </a:prstGeom>
          <a:noFill/>
          <a:ln w="9525">
            <a:noFill/>
            <a:miter lim="800000"/>
            <a:headEnd/>
            <a:tailEnd/>
          </a:ln>
        </p:spPr>
      </p:pic>
      <p:sp>
        <p:nvSpPr>
          <p:cNvPr id="15361" name="Rectangle 1"/>
          <p:cNvSpPr>
            <a:spLocks noChangeArrowheads="1"/>
          </p:cNvSpPr>
          <p:nvPr/>
        </p:nvSpPr>
        <p:spPr bwMode="auto">
          <a:xfrm>
            <a:off x="0" y="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a:t>
            </a: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Лагерь Аушвиц-1 изначально предназначался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только для польских политических заключенных,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противников и врагов власти немецких оккупантов.</a:t>
            </a:r>
            <a:endParaRPr kumimoji="0" lang="ru-RU" sz="2400" b="1" i="0" u="none" strike="noStrike" cap="none" normalizeH="0" baseline="0" dirty="0" smtClean="0">
              <a:ln>
                <a:noFill/>
              </a:ln>
              <a:solidFill>
                <a:schemeClr val="accent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2" tgtFrame="&quot;_blank&quot;"/>
          </p:cNvPr>
          <p:cNvPicPr/>
          <p:nvPr/>
        </p:nvPicPr>
        <p:blipFill>
          <a:blip r:embed="rId3"/>
          <a:srcRect/>
          <a:stretch>
            <a:fillRect/>
          </a:stretch>
        </p:blipFill>
        <p:spPr bwMode="auto">
          <a:xfrm>
            <a:off x="1428728" y="285728"/>
            <a:ext cx="6381750" cy="4248150"/>
          </a:xfrm>
          <a:prstGeom prst="rect">
            <a:avLst/>
          </a:prstGeom>
          <a:noFill/>
          <a:ln w="9525">
            <a:noFill/>
            <a:miter lim="800000"/>
            <a:headEnd/>
            <a:tailEnd/>
          </a:ln>
        </p:spPr>
      </p:pic>
      <p:sp>
        <p:nvSpPr>
          <p:cNvPr id="14337" name="Rectangle 1"/>
          <p:cNvSpPr>
            <a:spLocks noChangeArrowheads="1"/>
          </p:cNvSpPr>
          <p:nvPr/>
        </p:nvSpPr>
        <p:spPr bwMode="auto">
          <a:xfrm>
            <a:off x="642910" y="3286124"/>
            <a:ext cx="742955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accent1"/>
              </a:solidFill>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accent1"/>
              </a:solidFill>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Весь лагерь был окружен двумя рядами колючей проволоки и сторожевыми башнями. За попытку только подойти к этой ограде любого заключенного ждала кара — немедленная смерть.</a:t>
            </a:r>
            <a:endParaRPr kumimoji="0" lang="ru-RU" sz="2400" b="1" i="0" u="none" strike="noStrike" cap="none" normalizeH="0" baseline="0" dirty="0" smtClean="0">
              <a:ln>
                <a:noFill/>
              </a:ln>
              <a:solidFill>
                <a:schemeClr val="accent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anim calcmode="lin" valueType="num">
                                      <p:cBhvr>
                                        <p:cTn id="7" dur="2000" fill="hold"/>
                                        <p:tgtEl>
                                          <p:spTgt spid="14337"/>
                                        </p:tgtEl>
                                        <p:attrNameLst>
                                          <p:attrName>ppt_w</p:attrName>
                                        </p:attrNameLst>
                                      </p:cBhvr>
                                      <p:tavLst>
                                        <p:tav tm="0">
                                          <p:val>
                                            <p:fltVal val="0"/>
                                          </p:val>
                                        </p:tav>
                                        <p:tav tm="100000">
                                          <p:val>
                                            <p:strVal val="#ppt_w"/>
                                          </p:val>
                                        </p:tav>
                                      </p:tavLst>
                                    </p:anim>
                                    <p:anim calcmode="lin" valueType="num">
                                      <p:cBhvr>
                                        <p:cTn id="8" dur="2000" fill="hold"/>
                                        <p:tgtEl>
                                          <p:spTgt spid="14337"/>
                                        </p:tgtEl>
                                        <p:attrNameLst>
                                          <p:attrName>ppt_h</p:attrName>
                                        </p:attrNameLst>
                                      </p:cBhvr>
                                      <p:tavLst>
                                        <p:tav tm="0">
                                          <p:val>
                                            <p:fltVal val="0"/>
                                          </p:val>
                                        </p:tav>
                                        <p:tav tm="100000">
                                          <p:val>
                                            <p:strVal val="#ppt_h"/>
                                          </p:val>
                                        </p:tav>
                                      </p:tavLst>
                                    </p:anim>
                                    <p:animEffect transition="in" filter="fade">
                                      <p:cBhvr>
                                        <p:cTn id="9" dur="20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2" tgtFrame="&quot;_blank&quot;"/>
          </p:cNvPr>
          <p:cNvPicPr/>
          <p:nvPr/>
        </p:nvPicPr>
        <p:blipFill>
          <a:blip r:embed="rId3"/>
          <a:srcRect/>
          <a:stretch>
            <a:fillRect/>
          </a:stretch>
        </p:blipFill>
        <p:spPr bwMode="auto">
          <a:xfrm>
            <a:off x="0" y="0"/>
            <a:ext cx="5072066" cy="3143248"/>
          </a:xfrm>
          <a:prstGeom prst="rect">
            <a:avLst/>
          </a:prstGeom>
          <a:noFill/>
          <a:ln w="9525">
            <a:noFill/>
            <a:miter lim="800000"/>
            <a:headEnd/>
            <a:tailEnd/>
          </a:ln>
        </p:spPr>
      </p:pic>
      <p:pic>
        <p:nvPicPr>
          <p:cNvPr id="3" name="Рисунок 2" descr="Всемирно известный лагерь смерти - Освенцим">
            <a:hlinkClick r:id="rId4" tgtFrame="&quot;_blank&quot;"/>
          </p:cNvPr>
          <p:cNvPicPr/>
          <p:nvPr/>
        </p:nvPicPr>
        <p:blipFill>
          <a:blip r:embed="rId5"/>
          <a:srcRect/>
          <a:stretch>
            <a:fillRect/>
          </a:stretch>
        </p:blipFill>
        <p:spPr bwMode="auto">
          <a:xfrm>
            <a:off x="3428992" y="3500438"/>
            <a:ext cx="5715008" cy="3357562"/>
          </a:xfrm>
          <a:prstGeom prst="rect">
            <a:avLst/>
          </a:prstGeom>
          <a:noFill/>
          <a:ln w="9525">
            <a:noFill/>
            <a:miter lim="800000"/>
            <a:headEnd/>
            <a:tailEnd/>
          </a:ln>
        </p:spPr>
      </p:pic>
      <p:sp>
        <p:nvSpPr>
          <p:cNvPr id="12289" name="Rectangle 1"/>
          <p:cNvSpPr>
            <a:spLocks noChangeArrowheads="1"/>
          </p:cNvSpPr>
          <p:nvPr/>
        </p:nvSpPr>
        <p:spPr bwMode="auto">
          <a:xfrm>
            <a:off x="5143504" y="0"/>
            <a:ext cx="400049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Новых заключенных при входе в лагерь встречала вывеска на немецком: </a:t>
            </a:r>
            <a:r>
              <a:rPr kumimoji="0" lang="ru-RU" sz="2400" b="1" i="0" u="none" strike="noStrike" cap="none" normalizeH="0" baseline="0" dirty="0" err="1" smtClean="0">
                <a:ln>
                  <a:noFill/>
                </a:ln>
                <a:solidFill>
                  <a:schemeClr val="accent1"/>
                </a:solidFill>
                <a:effectLst/>
                <a:latin typeface="Calibri" pitchFamily="34" charset="0"/>
                <a:ea typeface="Times New Roman" pitchFamily="18" charset="0"/>
                <a:cs typeface="Times New Roman" pitchFamily="18" charset="0"/>
              </a:rPr>
              <a:t>Arbeit</a:t>
            </a: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a:t>
            </a:r>
            <a:r>
              <a:rPr kumimoji="0" lang="ru-RU" sz="2400" b="1" i="0" u="none" strike="noStrike" cap="none" normalizeH="0" baseline="0" dirty="0" err="1" smtClean="0">
                <a:ln>
                  <a:noFill/>
                </a:ln>
                <a:solidFill>
                  <a:schemeClr val="accent1"/>
                </a:solidFill>
                <a:effectLst/>
                <a:latin typeface="Calibri" pitchFamily="34" charset="0"/>
                <a:ea typeface="Times New Roman" pitchFamily="18" charset="0"/>
                <a:cs typeface="Times New Roman" pitchFamily="18" charset="0"/>
              </a:rPr>
              <a:t>Macht</a:t>
            </a: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a:t>
            </a:r>
            <a:r>
              <a:rPr kumimoji="0" lang="ru-RU" sz="2400" b="1" i="0" u="none" strike="noStrike" cap="none" normalizeH="0" baseline="0" dirty="0" err="1" smtClean="0">
                <a:ln>
                  <a:noFill/>
                </a:ln>
                <a:solidFill>
                  <a:schemeClr val="accent1"/>
                </a:solidFill>
                <a:effectLst/>
                <a:latin typeface="Calibri" pitchFamily="34" charset="0"/>
                <a:ea typeface="Times New Roman" pitchFamily="18" charset="0"/>
                <a:cs typeface="Times New Roman" pitchFamily="18" charset="0"/>
              </a:rPr>
              <a:t>Frei</a:t>
            </a: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 труд делает свободным, что, конечно, было ложью. Освободиться из лагеря можно было только одним путем — умереть.</a:t>
            </a:r>
            <a:endParaRPr kumimoji="0" lang="ru-RU" sz="2400" b="1" i="0" u="none" strike="noStrike" cap="none" normalizeH="0" baseline="0" dirty="0" smtClean="0">
              <a:ln>
                <a:noFill/>
              </a:ln>
              <a:solidFill>
                <a:schemeClr val="accent1"/>
              </a:solidFill>
              <a:effectLst/>
              <a:latin typeface="Arial" pitchFamily="34" charset="0"/>
            </a:endParaRPr>
          </a:p>
        </p:txBody>
      </p:sp>
      <p:sp>
        <p:nvSpPr>
          <p:cNvPr id="12290" name="Rectangle 2"/>
          <p:cNvSpPr>
            <a:spLocks noChangeArrowheads="1"/>
          </p:cNvSpPr>
          <p:nvPr/>
        </p:nvSpPr>
        <p:spPr bwMode="auto">
          <a:xfrm>
            <a:off x="285720" y="2954654"/>
            <a:ext cx="292895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Попасть на территорию лагеря для заключенный мог только через эти ворота</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освенцим9"/>
          <p:cNvPicPr>
            <a:picLocks noChangeAspect="1" noChangeArrowheads="1"/>
          </p:cNvPicPr>
          <p:nvPr/>
        </p:nvPicPr>
        <p:blipFill>
          <a:blip r:embed="rId3"/>
          <a:srcRect b="3973"/>
          <a:stretch>
            <a:fillRect/>
          </a:stretch>
        </p:blipFill>
        <p:spPr bwMode="auto">
          <a:xfrm>
            <a:off x="762000" y="685800"/>
            <a:ext cx="7310462" cy="5088655"/>
          </a:xfrm>
          <a:prstGeom prst="rect">
            <a:avLst/>
          </a:prstGeom>
          <a:noFill/>
        </p:spPr>
      </p:pic>
      <p:sp>
        <p:nvSpPr>
          <p:cNvPr id="34819" name="Text Box 3"/>
          <p:cNvSpPr txBox="1">
            <a:spLocks noChangeArrowheads="1"/>
          </p:cNvSpPr>
          <p:nvPr/>
        </p:nvSpPr>
        <p:spPr bwMode="auto">
          <a:xfrm>
            <a:off x="0" y="5929330"/>
            <a:ext cx="8839200" cy="1158875"/>
          </a:xfrm>
          <a:prstGeom prst="rect">
            <a:avLst/>
          </a:prstGeom>
          <a:noFill/>
          <a:ln w="9525">
            <a:noFill/>
            <a:miter lim="800000"/>
            <a:headEnd/>
            <a:tailEnd/>
          </a:ln>
          <a:effectLst/>
        </p:spPr>
        <p:txBody>
          <a:bodyPr>
            <a:spAutoFit/>
          </a:bodyPr>
          <a:lstStyle/>
          <a:p>
            <a:pPr algn="ctr">
              <a:spcBef>
                <a:spcPct val="50000"/>
              </a:spcBef>
            </a:pPr>
            <a:r>
              <a:rPr lang="ru-RU" sz="2000" b="1" dirty="0">
                <a:solidFill>
                  <a:schemeClr val="bg1"/>
                </a:solidFill>
                <a:cs typeface="Times New Roman" pitchFamily="18" charset="0"/>
              </a:rPr>
              <a:t>27 января 1945 г. Освенцим освободили войска I-го Украинского фронта. Было спасено 2819 узников, оставшихся в живых… </a:t>
            </a:r>
          </a:p>
          <a:p>
            <a:pPr algn="just">
              <a:spcBef>
                <a:spcPct val="50000"/>
              </a:spcBef>
            </a:pPr>
            <a:endParaRPr lang="ru-RU" sz="2000" b="1" dirty="0">
              <a:solidFill>
                <a:schemeClr val="bg1"/>
              </a:solidFill>
              <a:cs typeface="Times New Roman" pitchFamily="18" charset="0"/>
            </a:endParaRPr>
          </a:p>
        </p:txBody>
      </p:sp>
      <p:sp>
        <p:nvSpPr>
          <p:cNvPr id="34820" name="Text Box 4"/>
          <p:cNvSpPr txBox="1">
            <a:spLocks noChangeArrowheads="1"/>
          </p:cNvSpPr>
          <p:nvPr/>
        </p:nvSpPr>
        <p:spPr bwMode="auto">
          <a:xfrm>
            <a:off x="3505200" y="152400"/>
            <a:ext cx="5334000" cy="369332"/>
          </a:xfrm>
          <a:prstGeom prst="rect">
            <a:avLst/>
          </a:prstGeom>
          <a:noFill/>
          <a:ln w="9525">
            <a:noFill/>
            <a:miter lim="800000"/>
            <a:headEnd/>
            <a:tailEnd/>
          </a:ln>
          <a:effectLst/>
        </p:spPr>
        <p:txBody>
          <a:bodyPr>
            <a:spAutoFit/>
          </a:bodyPr>
          <a:lstStyle/>
          <a:p>
            <a:pPr algn="r">
              <a:spcBef>
                <a:spcPct val="50000"/>
              </a:spcBef>
            </a:pPr>
            <a:r>
              <a:rPr lang="ru-RU" b="1" i="1" dirty="0" smtClean="0">
                <a:solidFill>
                  <a:schemeClr val="bg1"/>
                </a:solidFill>
              </a:rPr>
              <a:t>.</a:t>
            </a:r>
            <a:endParaRPr lang="ru-RU" b="1" i="1" dirty="0">
              <a:solidFill>
                <a:schemeClr val="bg1"/>
              </a:solidFill>
            </a:endParaRPr>
          </a:p>
        </p:txBody>
      </p:sp>
      <p:sp>
        <p:nvSpPr>
          <p:cNvPr id="5" name="Прямоугольник 4"/>
          <p:cNvSpPr/>
          <p:nvPr/>
        </p:nvSpPr>
        <p:spPr>
          <a:xfrm>
            <a:off x="571472" y="0"/>
            <a:ext cx="2878352" cy="523220"/>
          </a:xfrm>
          <a:prstGeom prst="rect">
            <a:avLst/>
          </a:prstGeom>
        </p:spPr>
        <p:txBody>
          <a:bodyPr wrap="none">
            <a:spAutoFit/>
          </a:bodyPr>
          <a:lstStyle/>
          <a:p>
            <a:r>
              <a:rPr lang="ru-RU" sz="2800" b="1" dirty="0" err="1" smtClean="0">
                <a:solidFill>
                  <a:srgbClr val="FFFF00"/>
                </a:solidFill>
                <a:latin typeface="Calibri" pitchFamily="34" charset="0"/>
                <a:ea typeface="Times New Roman" pitchFamily="18" charset="0"/>
                <a:cs typeface="Times New Roman" pitchFamily="18" charset="0"/>
              </a:rPr>
              <a:t>Arbeit</a:t>
            </a:r>
            <a:r>
              <a:rPr lang="ru-RU" sz="2800" b="1" dirty="0" smtClean="0">
                <a:solidFill>
                  <a:srgbClr val="FFFF00"/>
                </a:solidFill>
                <a:latin typeface="Calibri" pitchFamily="34" charset="0"/>
                <a:ea typeface="Times New Roman" pitchFamily="18" charset="0"/>
                <a:cs typeface="Times New Roman" pitchFamily="18" charset="0"/>
              </a:rPr>
              <a:t> </a:t>
            </a:r>
            <a:r>
              <a:rPr lang="ru-RU" sz="2800" b="1" dirty="0" err="1" smtClean="0">
                <a:solidFill>
                  <a:srgbClr val="FFFF00"/>
                </a:solidFill>
                <a:latin typeface="Calibri" pitchFamily="34" charset="0"/>
                <a:ea typeface="Times New Roman" pitchFamily="18" charset="0"/>
                <a:cs typeface="Times New Roman" pitchFamily="18" charset="0"/>
              </a:rPr>
              <a:t>Macht</a:t>
            </a:r>
            <a:r>
              <a:rPr lang="ru-RU" sz="2800" b="1" dirty="0" smtClean="0">
                <a:solidFill>
                  <a:srgbClr val="FFFF00"/>
                </a:solidFill>
                <a:latin typeface="Calibri" pitchFamily="34" charset="0"/>
                <a:ea typeface="Times New Roman" pitchFamily="18" charset="0"/>
                <a:cs typeface="Times New Roman" pitchFamily="18" charset="0"/>
              </a:rPr>
              <a:t> </a:t>
            </a:r>
            <a:r>
              <a:rPr lang="ru-RU" sz="2800" b="1" dirty="0" err="1" smtClean="0">
                <a:solidFill>
                  <a:srgbClr val="FFFF00"/>
                </a:solidFill>
                <a:latin typeface="Calibri" pitchFamily="34" charset="0"/>
                <a:ea typeface="Times New Roman" pitchFamily="18" charset="0"/>
                <a:cs typeface="Times New Roman" pitchFamily="18" charset="0"/>
              </a:rPr>
              <a:t>Frei</a:t>
            </a:r>
            <a:r>
              <a:rPr lang="ru-RU" sz="2800" b="1" dirty="0" smtClean="0">
                <a:solidFill>
                  <a:srgbClr val="FFFF00"/>
                </a:solidFill>
                <a:latin typeface="Calibri" pitchFamily="34" charset="0"/>
                <a:ea typeface="Times New Roman" pitchFamily="18" charset="0"/>
                <a:cs typeface="Times New Roman" pitchFamily="18" charset="0"/>
              </a:rPr>
              <a:t> </a:t>
            </a:r>
            <a:endParaRPr lang="ru-RU" sz="2800" dirty="0">
              <a:solidFill>
                <a:srgbClr val="FFFF00"/>
              </a:solidFill>
            </a:endParaRPr>
          </a:p>
        </p:txBody>
      </p:sp>
    </p:spTree>
  </p:cSld>
  <p:clrMapOvr>
    <a:masterClrMapping/>
  </p:clrMapOvr>
  <p:transition advTm="1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2" tgtFrame="&quot;_blank&quot;"/>
          </p:cNvPr>
          <p:cNvPicPr/>
          <p:nvPr/>
        </p:nvPicPr>
        <p:blipFill>
          <a:blip r:embed="rId3"/>
          <a:srcRect/>
          <a:stretch>
            <a:fillRect/>
          </a:stretch>
        </p:blipFill>
        <p:spPr bwMode="auto">
          <a:xfrm>
            <a:off x="1571604" y="2357430"/>
            <a:ext cx="6381750" cy="4248150"/>
          </a:xfrm>
          <a:prstGeom prst="rect">
            <a:avLst/>
          </a:prstGeom>
          <a:noFill/>
          <a:ln w="9525">
            <a:noFill/>
            <a:miter lim="800000"/>
            <a:headEnd/>
            <a:tailEnd/>
          </a:ln>
        </p:spPr>
      </p:pic>
      <p:sp>
        <p:nvSpPr>
          <p:cNvPr id="11265" name="Rectangle 1"/>
          <p:cNvSpPr>
            <a:spLocks noChangeArrowheads="1"/>
          </p:cNvSpPr>
          <p:nvPr/>
        </p:nvSpPr>
        <p:spPr bwMode="auto">
          <a:xfrm>
            <a:off x="0" y="214290"/>
            <a:ext cx="850109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Все заключенные лагеря обязаны были пришивать к своим тюремным робам нашивку, обозначающую их принадлежность к одной из групп.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Большинство из них были политическими заключенными.</a:t>
            </a:r>
            <a:endParaRPr kumimoji="0" lang="ru-RU" sz="2400" b="1" i="0" u="none" strike="noStrike" cap="none" normalizeH="0" baseline="0" dirty="0" smtClean="0">
              <a:ln>
                <a:noFill/>
              </a:ln>
              <a:solidFill>
                <a:schemeClr val="accent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lstStyle/>
          <a:p>
            <a:r>
              <a:rPr lang="ru-RU" sz="2400" b="1" dirty="0" smtClean="0">
                <a:solidFill>
                  <a:schemeClr val="accent1"/>
                </a:solidFill>
              </a:rPr>
              <a:t>Поезда с евреями со всей </a:t>
            </a:r>
            <a:r>
              <a:rPr lang="ru-RU" sz="2400" b="1" dirty="0" err="1" smtClean="0">
                <a:solidFill>
                  <a:schemeClr val="accent1"/>
                </a:solidFill>
              </a:rPr>
              <a:t>окупированной</a:t>
            </a:r>
            <a:r>
              <a:rPr lang="ru-RU" sz="2400" b="1" dirty="0" smtClean="0">
                <a:solidFill>
                  <a:schemeClr val="accent1"/>
                </a:solidFill>
              </a:rPr>
              <a:t> нацистами Европы прибывали на станцию </a:t>
            </a:r>
            <a:r>
              <a:rPr lang="ru-RU" sz="2400" b="1" dirty="0" err="1" smtClean="0">
                <a:solidFill>
                  <a:schemeClr val="accent1"/>
                </a:solidFill>
              </a:rPr>
              <a:t>Биркенау</a:t>
            </a:r>
            <a:r>
              <a:rPr lang="ru-RU" sz="2400" b="1" dirty="0" smtClean="0">
                <a:solidFill>
                  <a:schemeClr val="accent1"/>
                </a:solidFill>
              </a:rPr>
              <a:t>, и там проходила сортировка, осмотр евреев врачом СС. Все, кто казались ему не подходящими для работы, отправлялись на смерть в тот же день. Он просто стоял и показывал пальцем, кому умирать, а кому работать в лагере. Но конец для всех был одинаков — смерть. Как только человек становился недееспособным, его тут же отправляли в газовую камеру.</a:t>
            </a:r>
          </a:p>
          <a:p>
            <a:r>
              <a:rPr lang="ru-RU" sz="2400" b="1" dirty="0" smtClean="0">
                <a:solidFill>
                  <a:schemeClr val="accent1"/>
                </a:solidFill>
              </a:rPr>
              <a:t>Других евреев заставляли собирать со своих убитых в газовых камерах собратьев все ценные вещи, вырывали золотые коронки, состригали с женщин волосы, снимали украшения, часы, очки. Все это шло для целей СС.</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2" tgtFrame="&quot;_blank&quot;"/>
          </p:cNvPr>
          <p:cNvPicPr/>
          <p:nvPr/>
        </p:nvPicPr>
        <p:blipFill>
          <a:blip r:embed="rId3"/>
          <a:srcRect/>
          <a:stretch>
            <a:fillRect/>
          </a:stretch>
        </p:blipFill>
        <p:spPr bwMode="auto">
          <a:xfrm>
            <a:off x="571472" y="214290"/>
            <a:ext cx="3786214" cy="2143092"/>
          </a:xfrm>
          <a:prstGeom prst="rect">
            <a:avLst/>
          </a:prstGeom>
          <a:noFill/>
          <a:ln w="9525">
            <a:noFill/>
            <a:miter lim="800000"/>
            <a:headEnd/>
            <a:tailEnd/>
          </a:ln>
        </p:spPr>
      </p:pic>
      <p:pic>
        <p:nvPicPr>
          <p:cNvPr id="3" name="Рисунок 2" descr="Всемирно известный лагерь смерти - Освенцим">
            <a:hlinkClick r:id="rId4" tgtFrame="&quot;_blank&quot;"/>
          </p:cNvPr>
          <p:cNvPicPr/>
          <p:nvPr/>
        </p:nvPicPr>
        <p:blipFill>
          <a:blip r:embed="rId5"/>
          <a:srcRect/>
          <a:stretch>
            <a:fillRect/>
          </a:stretch>
        </p:blipFill>
        <p:spPr bwMode="auto">
          <a:xfrm>
            <a:off x="4786314" y="428604"/>
            <a:ext cx="4357686" cy="2428892"/>
          </a:xfrm>
          <a:prstGeom prst="rect">
            <a:avLst/>
          </a:prstGeom>
          <a:noFill/>
          <a:ln w="9525">
            <a:noFill/>
            <a:miter lim="800000"/>
            <a:headEnd/>
            <a:tailEnd/>
          </a:ln>
        </p:spPr>
      </p:pic>
      <p:pic>
        <p:nvPicPr>
          <p:cNvPr id="4" name="Рисунок 3" descr="Всемирно известный лагерь смерти - Освенцим">
            <a:hlinkClick r:id="rId6" tgtFrame="&quot;_blank&quot;"/>
          </p:cNvPr>
          <p:cNvPicPr/>
          <p:nvPr/>
        </p:nvPicPr>
        <p:blipFill>
          <a:blip r:embed="rId7"/>
          <a:srcRect/>
          <a:stretch>
            <a:fillRect/>
          </a:stretch>
        </p:blipFill>
        <p:spPr bwMode="auto">
          <a:xfrm>
            <a:off x="500034" y="2428868"/>
            <a:ext cx="4000496" cy="2286016"/>
          </a:xfrm>
          <a:prstGeom prst="rect">
            <a:avLst/>
          </a:prstGeom>
          <a:noFill/>
          <a:ln w="9525">
            <a:noFill/>
            <a:miter lim="800000"/>
            <a:headEnd/>
            <a:tailEnd/>
          </a:ln>
        </p:spPr>
      </p:pic>
      <p:pic>
        <p:nvPicPr>
          <p:cNvPr id="5" name="Рисунок 4" descr="Всемирно известный лагерь смерти - Освенцим">
            <a:hlinkClick r:id="rId8" tgtFrame="&quot;_blank&quot;"/>
          </p:cNvPr>
          <p:cNvPicPr/>
          <p:nvPr/>
        </p:nvPicPr>
        <p:blipFill>
          <a:blip r:embed="rId9"/>
          <a:srcRect/>
          <a:stretch>
            <a:fillRect/>
          </a:stretch>
        </p:blipFill>
        <p:spPr bwMode="auto">
          <a:xfrm>
            <a:off x="4857752" y="3929066"/>
            <a:ext cx="4286248" cy="2928934"/>
          </a:xfrm>
          <a:prstGeom prst="rect">
            <a:avLst/>
          </a:prstGeom>
          <a:noFill/>
          <a:ln w="9525">
            <a:noFill/>
            <a:miter lim="800000"/>
            <a:headEnd/>
            <a:tailEnd/>
          </a:ln>
        </p:spPr>
      </p:pic>
      <p:sp>
        <p:nvSpPr>
          <p:cNvPr id="10242" name="Rectangle 2"/>
          <p:cNvSpPr>
            <a:spLocks noChangeArrowheads="1"/>
          </p:cNvSpPr>
          <p:nvPr/>
        </p:nvSpPr>
        <p:spPr bwMode="auto">
          <a:xfrm>
            <a:off x="0" y="4643446"/>
            <a:ext cx="435768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На фото видны протезы, оставшиеся от инвалидов. Всех больных, слабых, старых, беременных, маленьких детей убивали сразу по прибытию в лагерь.</a:t>
            </a:r>
            <a:endParaRPr kumimoji="0" lang="ru-RU" sz="2400" b="1" i="0" u="none" strike="noStrike" cap="none" normalizeH="0" baseline="0" dirty="0" smtClean="0">
              <a:ln>
                <a:noFill/>
              </a:ln>
              <a:solidFill>
                <a:schemeClr val="accent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571480"/>
            <a:ext cx="4352956" cy="6000792"/>
          </a:xfrm>
        </p:spPr>
        <p:txBody>
          <a:bodyPr/>
          <a:lstStyle/>
          <a:p>
            <a:r>
              <a:rPr lang="ru-RU" sz="2400" dirty="0" smtClean="0">
                <a:solidFill>
                  <a:schemeClr val="accent1"/>
                </a:solidFill>
              </a:rPr>
              <a:t> Все чемоданы подписаны, потому, что </a:t>
            </a:r>
            <a:r>
              <a:rPr lang="ru-RU" sz="2400" dirty="0" err="1" smtClean="0">
                <a:solidFill>
                  <a:schemeClr val="accent1"/>
                </a:solidFill>
              </a:rPr>
              <a:t>ССовцы</a:t>
            </a:r>
            <a:r>
              <a:rPr lang="ru-RU" sz="2400" dirty="0" smtClean="0">
                <a:solidFill>
                  <a:schemeClr val="accent1"/>
                </a:solidFill>
              </a:rPr>
              <a:t> говорили — вам будет легче найти свои вещи в лагере, когда прибудете. И это, конечно было ложью, </a:t>
            </a:r>
            <a:r>
              <a:rPr lang="ru-RU" sz="2400" dirty="0" err="1" smtClean="0">
                <a:solidFill>
                  <a:schemeClr val="accent1"/>
                </a:solidFill>
              </a:rPr>
              <a:t>ССовцы</a:t>
            </a:r>
            <a:r>
              <a:rPr lang="ru-RU" sz="2400" dirty="0" smtClean="0">
                <a:solidFill>
                  <a:schemeClr val="accent1"/>
                </a:solidFill>
              </a:rPr>
              <a:t> просто боялись бунта. На всех этапах заключенным обещали, что сейчас вот они приедут в лагерь, где получат теплую еду, дети будут отдыхать, а родители получат работу…</a:t>
            </a:r>
          </a:p>
          <a:p>
            <a:endParaRPr lang="ru-RU" dirty="0"/>
          </a:p>
        </p:txBody>
      </p:sp>
      <p:pic>
        <p:nvPicPr>
          <p:cNvPr id="5" name="Содержимое 4" descr="Всемирно известный лагерь смерти - Освенцим">
            <a:hlinkClick r:id="rId2" tgtFrame="&quot;_blank&quot;"/>
          </p:cNvPr>
          <p:cNvPicPr>
            <a:picLocks noGrp="1"/>
          </p:cNvPicPr>
          <p:nvPr>
            <p:ph sz="half" idx="1"/>
          </p:nvPr>
        </p:nvPicPr>
        <p:blipFill>
          <a:blip r:embed="rId3"/>
          <a:srcRect/>
          <a:stretch>
            <a:fillRect/>
          </a:stretch>
        </p:blipFill>
        <p:spPr bwMode="auto">
          <a:xfrm>
            <a:off x="214282" y="1571612"/>
            <a:ext cx="4252914" cy="40719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2" tgtFrame="&quot;_blank&quot;"/>
          </p:cNvPr>
          <p:cNvPicPr/>
          <p:nvPr/>
        </p:nvPicPr>
        <p:blipFill>
          <a:blip r:embed="rId3"/>
          <a:srcRect/>
          <a:stretch>
            <a:fillRect/>
          </a:stretch>
        </p:blipFill>
        <p:spPr bwMode="auto">
          <a:xfrm>
            <a:off x="0" y="0"/>
            <a:ext cx="4929190" cy="3000372"/>
          </a:xfrm>
          <a:prstGeom prst="rect">
            <a:avLst/>
          </a:prstGeom>
          <a:noFill/>
          <a:ln w="9525">
            <a:noFill/>
            <a:miter lim="800000"/>
            <a:headEnd/>
            <a:tailEnd/>
          </a:ln>
        </p:spPr>
      </p:pic>
      <p:pic>
        <p:nvPicPr>
          <p:cNvPr id="3" name="Рисунок 2" descr="Всемирно известный лагерь смерти - Освенцим">
            <a:hlinkClick r:id="rId4" tgtFrame="&quot;_blank&quot;"/>
          </p:cNvPr>
          <p:cNvPicPr/>
          <p:nvPr/>
        </p:nvPicPr>
        <p:blipFill>
          <a:blip r:embed="rId5"/>
          <a:srcRect/>
          <a:stretch>
            <a:fillRect/>
          </a:stretch>
        </p:blipFill>
        <p:spPr bwMode="auto">
          <a:xfrm>
            <a:off x="0" y="3429000"/>
            <a:ext cx="4929190" cy="3143248"/>
          </a:xfrm>
          <a:prstGeom prst="rect">
            <a:avLst/>
          </a:prstGeom>
          <a:noFill/>
          <a:ln w="9525">
            <a:noFill/>
            <a:miter lim="800000"/>
            <a:headEnd/>
            <a:tailEnd/>
          </a:ln>
        </p:spPr>
      </p:pic>
      <p:sp>
        <p:nvSpPr>
          <p:cNvPr id="9217" name="Rectangle 1"/>
          <p:cNvSpPr>
            <a:spLocks noChangeArrowheads="1"/>
          </p:cNvSpPr>
          <p:nvPr/>
        </p:nvSpPr>
        <p:spPr bwMode="auto">
          <a:xfrm>
            <a:off x="5643570" y="0"/>
            <a:ext cx="328614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Всех узников фотографировали при попадании в лагерь. Эсэсовцы надеялись, что так они смогут идентифицировать их трупы, однако, за время пребывания в лагере люди менялись до такой степени, что от идеи с фотографированием быстро отказались.</a:t>
            </a:r>
            <a:endParaRPr kumimoji="0" lang="ru-RU" sz="2400" b="1" i="0" u="none" strike="noStrike" cap="none" normalizeH="0" baseline="0" dirty="0" smtClean="0">
              <a:ln>
                <a:noFill/>
              </a:ln>
              <a:solidFill>
                <a:schemeClr val="accent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52"/>
            <a:ext cx="8229600" cy="1571636"/>
          </a:xfrm>
        </p:spPr>
        <p:txBody>
          <a:bodyPr/>
          <a:lstStyle/>
          <a:p>
            <a:pPr>
              <a:buNone/>
            </a:pPr>
            <a:r>
              <a:rPr lang="ru-RU" dirty="0" smtClean="0">
                <a:solidFill>
                  <a:schemeClr val="bg1"/>
                </a:solidFill>
              </a:rPr>
              <a:t>   </a:t>
            </a:r>
            <a:r>
              <a:rPr lang="ru-RU" sz="2800" dirty="0" smtClean="0">
                <a:solidFill>
                  <a:schemeClr val="bg1"/>
                </a:solidFill>
              </a:rPr>
              <a:t>В русском языке под термином «холокост» (со строчной буквы) понимается также любой акт </a:t>
            </a:r>
            <a:r>
              <a:rPr lang="ru-RU" sz="2800" u="sng" dirty="0" smtClean="0">
                <a:solidFill>
                  <a:schemeClr val="bg1"/>
                </a:solidFill>
                <a:hlinkClick r:id="rId2" tooltip="Геноцид"/>
              </a:rPr>
              <a:t>геноцида</a:t>
            </a:r>
            <a:endParaRPr lang="ru-RU" sz="2800" dirty="0">
              <a:solidFill>
                <a:schemeClr val="bg1"/>
              </a:solidFill>
            </a:endParaRPr>
          </a:p>
        </p:txBody>
      </p:sp>
      <p:sp>
        <p:nvSpPr>
          <p:cNvPr id="4" name="Прямоугольник 3"/>
          <p:cNvSpPr/>
          <p:nvPr/>
        </p:nvSpPr>
        <p:spPr>
          <a:xfrm>
            <a:off x="0" y="1571612"/>
            <a:ext cx="9144000" cy="5078313"/>
          </a:xfrm>
          <a:prstGeom prst="rect">
            <a:avLst/>
          </a:prstGeom>
        </p:spPr>
        <p:txBody>
          <a:bodyPr wrap="square">
            <a:spAutoFit/>
          </a:bodyPr>
          <a:lstStyle/>
          <a:p>
            <a:pPr lvl="0"/>
            <a:endParaRPr lang="ru-RU" dirty="0" smtClean="0">
              <a:solidFill>
                <a:schemeClr val="bg1"/>
              </a:solidFill>
            </a:endParaRPr>
          </a:p>
          <a:p>
            <a:pPr lvl="0"/>
            <a:r>
              <a:rPr lang="ru-RU" sz="2400" b="1" dirty="0" smtClean="0">
                <a:solidFill>
                  <a:srgbClr val="FFFF99"/>
                </a:solidFill>
              </a:rPr>
              <a:t>                  Отличительные черты Холокоста</a:t>
            </a:r>
            <a:r>
              <a:rPr lang="ru-RU" b="1" dirty="0" smtClean="0">
                <a:solidFill>
                  <a:schemeClr val="bg1"/>
                </a:solidFill>
              </a:rPr>
              <a:t/>
            </a:r>
            <a:br>
              <a:rPr lang="ru-RU" b="1" dirty="0" smtClean="0">
                <a:solidFill>
                  <a:schemeClr val="bg1"/>
                </a:solidFill>
              </a:rPr>
            </a:br>
            <a:endParaRPr lang="ru-RU" dirty="0" smtClean="0">
              <a:solidFill>
                <a:schemeClr val="bg1"/>
              </a:solidFill>
            </a:endParaRPr>
          </a:p>
          <a:p>
            <a:pPr lvl="0"/>
            <a:r>
              <a:rPr lang="ru-RU" sz="2400" dirty="0" smtClean="0">
                <a:solidFill>
                  <a:schemeClr val="bg1"/>
                </a:solidFill>
              </a:rPr>
              <a:t>Преднамеренная попытка полного истребления целой нации, приведшая к уничтожению 60 % евреев </a:t>
            </a:r>
            <a:r>
              <a:rPr lang="ru-RU" sz="2400" u="sng" dirty="0" smtClean="0">
                <a:solidFill>
                  <a:schemeClr val="bg1"/>
                </a:solidFill>
                <a:hlinkClick r:id="rId3" tooltip="Европа"/>
              </a:rPr>
              <a:t>Европы</a:t>
            </a:r>
            <a:r>
              <a:rPr lang="ru-RU" sz="2400" u="sng" baseline="30000" dirty="0" smtClean="0">
                <a:solidFill>
                  <a:schemeClr val="bg1"/>
                </a:solidFill>
              </a:rPr>
              <a:t> </a:t>
            </a:r>
            <a:r>
              <a:rPr lang="ru-RU" sz="2400" dirty="0" smtClean="0">
                <a:solidFill>
                  <a:schemeClr val="bg1"/>
                </a:solidFill>
              </a:rPr>
              <a:t>и около трети еврейского населения мира</a:t>
            </a:r>
            <a:r>
              <a:rPr lang="ru-RU" sz="2400" u="sng" baseline="30000" dirty="0" smtClean="0">
                <a:solidFill>
                  <a:schemeClr val="bg1"/>
                </a:solidFill>
              </a:rPr>
              <a:t>[</a:t>
            </a:r>
            <a:r>
              <a:rPr lang="ru-RU" sz="2400" dirty="0" smtClean="0">
                <a:solidFill>
                  <a:schemeClr val="bg1"/>
                </a:solidFill>
              </a:rPr>
              <a:t>;</a:t>
            </a:r>
          </a:p>
          <a:p>
            <a:pPr lvl="0"/>
            <a:r>
              <a:rPr lang="ru-RU" sz="2400" dirty="0" smtClean="0">
                <a:solidFill>
                  <a:schemeClr val="bg1"/>
                </a:solidFill>
              </a:rPr>
              <a:t>Уничтожение </a:t>
            </a:r>
            <a:r>
              <a:rPr lang="ru-RU" sz="2400" u="sng" dirty="0" smtClean="0">
                <a:solidFill>
                  <a:schemeClr val="bg1"/>
                </a:solidFill>
                <a:hlinkClick r:id="rId4" tooltip="Геноцид цыган"/>
              </a:rPr>
              <a:t>от четверти до трети цыганского народа</a:t>
            </a:r>
            <a:r>
              <a:rPr lang="ru-RU" sz="2400" dirty="0" smtClean="0">
                <a:solidFill>
                  <a:schemeClr val="bg1"/>
                </a:solidFill>
              </a:rPr>
              <a:t>;</a:t>
            </a:r>
          </a:p>
          <a:p>
            <a:pPr lvl="0"/>
            <a:r>
              <a:rPr lang="ru-RU" sz="2400" dirty="0" smtClean="0">
                <a:solidFill>
                  <a:schemeClr val="bg1"/>
                </a:solidFill>
              </a:rPr>
              <a:t>Уничтожение до 10 % поляков (не включая военные потери и потери от истребления литовскими и украинскими коллаборационистами)</a:t>
            </a:r>
            <a:r>
              <a:rPr lang="ru-RU" sz="2400" u="sng" baseline="30000" dirty="0" smtClean="0">
                <a:solidFill>
                  <a:schemeClr val="bg1"/>
                </a:solidFill>
              </a:rPr>
              <a:t>[</a:t>
            </a:r>
            <a:endParaRPr lang="ru-RU" sz="2400" dirty="0" smtClean="0">
              <a:solidFill>
                <a:schemeClr val="bg1"/>
              </a:solidFill>
            </a:endParaRPr>
          </a:p>
          <a:p>
            <a:pPr lvl="0"/>
            <a:r>
              <a:rPr lang="ru-RU" sz="2400" dirty="0" smtClean="0">
                <a:solidFill>
                  <a:schemeClr val="bg1"/>
                </a:solidFill>
              </a:rPr>
              <a:t>Уничтожение около 3 миллионов</a:t>
            </a:r>
            <a:r>
              <a:rPr lang="ru-RU" sz="2400" u="sng" baseline="30000" dirty="0" smtClean="0">
                <a:solidFill>
                  <a:schemeClr val="bg1"/>
                </a:solidFill>
              </a:rPr>
              <a:t>[</a:t>
            </a:r>
            <a:r>
              <a:rPr lang="ru-RU" sz="2400" u="sng" dirty="0" smtClean="0">
                <a:solidFill>
                  <a:schemeClr val="bg1"/>
                </a:solidFill>
              </a:rPr>
              <a:t> </a:t>
            </a:r>
            <a:r>
              <a:rPr lang="ru-RU" sz="2400" u="sng" dirty="0" smtClean="0">
                <a:solidFill>
                  <a:schemeClr val="bg1"/>
                </a:solidFill>
                <a:hlinkClick r:id="rId5" tooltip="Советские военнопленные во время Великой Отечественной войны"/>
              </a:rPr>
              <a:t>советских военнопленных</a:t>
            </a:r>
            <a:r>
              <a:rPr lang="ru-RU" sz="2400" dirty="0" smtClean="0">
                <a:solidFill>
                  <a:schemeClr val="bg1"/>
                </a:solidFill>
              </a:rPr>
              <a:t>;</a:t>
            </a:r>
          </a:p>
          <a:p>
            <a:pPr lvl="0"/>
            <a:r>
              <a:rPr lang="ru-RU" sz="2400" dirty="0" smtClean="0">
                <a:solidFill>
                  <a:schemeClr val="bg1"/>
                </a:solidFill>
              </a:rPr>
              <a:t>Тотальное истребление чернокожих граждан  Германии</a:t>
            </a:r>
          </a:p>
          <a:p>
            <a:pPr lvl="0"/>
            <a:r>
              <a:rPr lang="ru-RU" sz="2400" u="sng" dirty="0" smtClean="0">
                <a:solidFill>
                  <a:schemeClr val="bg1"/>
                </a:solidFill>
                <a:hlinkClick r:id="rId6" tooltip="Программа умерщвления Т-4"/>
              </a:rPr>
              <a:t>Тотальное истребление душевнобольных и нетрудоспособных</a:t>
            </a:r>
            <a:r>
              <a:rPr lang="ru-RU" sz="2400" dirty="0" smtClean="0">
                <a:solidFill>
                  <a:schemeClr val="bg1"/>
                </a:solidFill>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2" tgtFrame="&quot;_blank&quot;"/>
          </p:cNvPr>
          <p:cNvPicPr/>
          <p:nvPr/>
        </p:nvPicPr>
        <p:blipFill>
          <a:blip r:embed="rId3"/>
          <a:srcRect/>
          <a:stretch>
            <a:fillRect/>
          </a:stretch>
        </p:blipFill>
        <p:spPr bwMode="auto">
          <a:xfrm>
            <a:off x="1571604" y="2428868"/>
            <a:ext cx="6381750" cy="4248150"/>
          </a:xfrm>
          <a:prstGeom prst="rect">
            <a:avLst/>
          </a:prstGeom>
          <a:noFill/>
          <a:ln w="9525">
            <a:noFill/>
            <a:miter lim="800000"/>
            <a:headEnd/>
            <a:tailEnd/>
          </a:ln>
        </p:spPr>
      </p:pic>
      <p:sp>
        <p:nvSpPr>
          <p:cNvPr id="8193" name="Rectangle 1"/>
          <p:cNvSpPr>
            <a:spLocks noChangeArrowheads="1"/>
          </p:cNvSpPr>
          <p:nvPr/>
        </p:nvSpPr>
        <p:spPr bwMode="auto">
          <a:xfrm>
            <a:off x="0" y="0"/>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Всех убитых в газовых камерах сжигали в крематории, который работал круглосуточно. Одно тело сгорало в печи, работающей на коксовом угле за 30-40 минут, таким образом, в день пропускная способность крематория равнялась 360 сожженным трупам.</a:t>
            </a:r>
            <a:endParaRPr kumimoji="0" lang="ru-RU" sz="2800" b="0" i="0" u="none" strike="noStrike" cap="none" normalizeH="0" baseline="0" dirty="0" smtClean="0">
              <a:ln>
                <a:noFill/>
              </a:ln>
              <a:solidFill>
                <a:schemeClr val="accent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214282" y="142852"/>
            <a:ext cx="4429156" cy="6429420"/>
          </a:xfrm>
        </p:spPr>
        <p:txBody>
          <a:bodyPr/>
          <a:lstStyle/>
          <a:p>
            <a:r>
              <a:rPr lang="ru-RU" sz="2400" b="1" dirty="0" smtClean="0">
                <a:solidFill>
                  <a:schemeClr val="accent1"/>
                </a:solidFill>
              </a:rPr>
              <a:t>За любую провинность заключенный помещался в карцер. Например, если арестант подбирал окурок, который бросил эсэсовец, то он должен был сутки простоять в карцере. Карцер был размером 90 на 90 сантиметров, на фото видны три карцера, стена разобрана специально. Залезть в него можно было только на четвереньках. В одну камеру карцера помещали по 4 человека.</a:t>
            </a:r>
          </a:p>
          <a:p>
            <a:endParaRPr lang="ru-RU" dirty="0"/>
          </a:p>
        </p:txBody>
      </p:sp>
      <p:pic>
        <p:nvPicPr>
          <p:cNvPr id="6" name="Содержимое 5" descr="Всемирно известный лагерь смерти - Освенцим">
            <a:hlinkClick r:id="rId2" tgtFrame="&quot;_blank&quot;"/>
          </p:cNvPr>
          <p:cNvPicPr>
            <a:picLocks noGrp="1"/>
          </p:cNvPicPr>
          <p:nvPr>
            <p:ph sz="half" idx="2"/>
          </p:nvPr>
        </p:nvPicPr>
        <p:blipFill>
          <a:blip r:embed="rId3"/>
          <a:srcRect/>
          <a:stretch>
            <a:fillRect/>
          </a:stretch>
        </p:blipFill>
        <p:spPr bwMode="auto">
          <a:xfrm>
            <a:off x="4429124" y="1928802"/>
            <a:ext cx="4714876" cy="37786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500042"/>
            <a:ext cx="8258204" cy="5626121"/>
          </a:xfrm>
        </p:spPr>
        <p:txBody>
          <a:bodyPr/>
          <a:lstStyle/>
          <a:p>
            <a:r>
              <a:rPr lang="ru-RU" sz="2800" b="1" dirty="0" smtClean="0">
                <a:solidFill>
                  <a:schemeClr val="accent1"/>
                </a:solidFill>
              </a:rPr>
              <a:t>Во дворе одного из бараков была установлена стена смерти. В соседнем бараке была тюрьма в тюрьме, где проходили пытки, медицинские эксперименты и суды над заключенными. Судом это было назвать трудно — судья уточнял имя заключенного и выносил ему смертный приговор. За час выносилось около 200 приговоров. У этой стены расстреливали людей, и, чтобы заключенные из соседних бараков не видели этого, окна в их камерах, выходящие во двор, были закрыты кирпичами или досками.</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2" tgtFrame="&quot;_blank&quot;"/>
          </p:cNvPr>
          <p:cNvPicPr/>
          <p:nvPr/>
        </p:nvPicPr>
        <p:blipFill>
          <a:blip r:embed="rId3"/>
          <a:srcRect/>
          <a:stretch>
            <a:fillRect/>
          </a:stretch>
        </p:blipFill>
        <p:spPr bwMode="auto">
          <a:xfrm>
            <a:off x="1381125" y="1304925"/>
            <a:ext cx="6381750"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0"/>
            <a:ext cx="8501122" cy="6286520"/>
          </a:xfrm>
        </p:spPr>
        <p:txBody>
          <a:bodyPr/>
          <a:lstStyle/>
          <a:p>
            <a:r>
              <a:rPr lang="ru-RU" sz="2000" b="1" dirty="0" smtClean="0">
                <a:solidFill>
                  <a:schemeClr val="accent1"/>
                </a:solidFill>
              </a:rPr>
              <a:t>Аушвиц-2 (также известный как </a:t>
            </a:r>
            <a:r>
              <a:rPr lang="ru-RU" sz="2000" b="1" dirty="0" err="1" smtClean="0">
                <a:solidFill>
                  <a:schemeClr val="accent1"/>
                </a:solidFill>
              </a:rPr>
              <a:t>Биркенау</a:t>
            </a:r>
            <a:r>
              <a:rPr lang="ru-RU" sz="2000" b="1" dirty="0" smtClean="0">
                <a:solidFill>
                  <a:schemeClr val="accent1"/>
                </a:solidFill>
              </a:rPr>
              <a:t>, или </a:t>
            </a:r>
            <a:r>
              <a:rPr lang="ru-RU" sz="2000" b="1" dirty="0" err="1" smtClean="0">
                <a:solidFill>
                  <a:schemeClr val="accent1"/>
                </a:solidFill>
              </a:rPr>
              <a:t>Бжезинка</a:t>
            </a:r>
            <a:r>
              <a:rPr lang="ru-RU" sz="2000" b="1" dirty="0" smtClean="0">
                <a:solidFill>
                  <a:schemeClr val="accent1"/>
                </a:solidFill>
              </a:rPr>
              <a:t>) — это то, что обычно подразумевают, говоря собственно об Освенциме. В нём, в одноэтажных деревянных бараках, содержались сотни тысяч евреев, поляков, цыган и узников других национальностей. Число жертв этого лагеря составило более миллиона человек. Строительство этой части лагеря началось в октябре 1941 года. Всего было четыре строительных участка. В 1942 году отдали в эксплуатацию участок I (там помещались мужской и женский лагеря); в 1943–44 годах были отданы в эксплуатацию лагеря, находившиеся на строительном участке II (цыганский лагерь, мужской карантинный, мужской, мужской больничный, еврейский семейный лагерь, складские помещения и «</a:t>
            </a:r>
            <a:r>
              <a:rPr lang="ru-RU" sz="2000" b="1" dirty="0" err="1" smtClean="0">
                <a:solidFill>
                  <a:schemeClr val="accent1"/>
                </a:solidFill>
              </a:rPr>
              <a:t>Депотлагерь</a:t>
            </a:r>
            <a:r>
              <a:rPr lang="ru-RU" sz="2000" b="1" dirty="0" smtClean="0">
                <a:solidFill>
                  <a:schemeClr val="accent1"/>
                </a:solidFill>
              </a:rPr>
              <a:t>», то есть лагерь для венгерских евреев). В 1944 году приступили к застройке III строительного участка; в незаконченных бараках в июне и июле 1944 года жили еврейки, фамилии которых не были занесены в регистрационные лагерные книги. Лагерь этот тоже называли «</a:t>
            </a:r>
            <a:r>
              <a:rPr lang="ru-RU" sz="2000" b="1" dirty="0" err="1" smtClean="0">
                <a:solidFill>
                  <a:schemeClr val="accent1"/>
                </a:solidFill>
              </a:rPr>
              <a:t>Депотлагерь</a:t>
            </a:r>
            <a:r>
              <a:rPr lang="ru-RU" sz="2000" b="1" dirty="0" smtClean="0">
                <a:solidFill>
                  <a:schemeClr val="accent1"/>
                </a:solidFill>
              </a:rPr>
              <a:t>», а потом «Мексика». IV участок так и не был застроен.</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2" tgtFrame="&quot;_blank&quot;"/>
          </p:cNvPr>
          <p:cNvPicPr/>
          <p:nvPr/>
        </p:nvPicPr>
        <p:blipFill>
          <a:blip r:embed="rId3"/>
          <a:srcRect/>
          <a:stretch>
            <a:fillRect/>
          </a:stretch>
        </p:blipFill>
        <p:spPr bwMode="auto">
          <a:xfrm>
            <a:off x="1500166" y="3214686"/>
            <a:ext cx="5881684" cy="3462332"/>
          </a:xfrm>
          <a:prstGeom prst="rect">
            <a:avLst/>
          </a:prstGeom>
          <a:noFill/>
          <a:ln w="9525">
            <a:noFill/>
            <a:miter lim="800000"/>
            <a:headEnd/>
            <a:tailEnd/>
          </a:ln>
        </p:spPr>
      </p:pic>
      <p:sp>
        <p:nvSpPr>
          <p:cNvPr id="5121" name="Rectangle 1"/>
          <p:cNvSpPr>
            <a:spLocks noChangeArrowheads="1"/>
          </p:cNvSpPr>
          <p:nvPr/>
        </p:nvSpPr>
        <p:spPr bwMode="auto">
          <a:xfrm>
            <a:off x="0" y="0"/>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В </a:t>
            </a:r>
            <a:r>
              <a:rPr kumimoji="0" lang="ru-RU" sz="2400" b="1" i="0" u="none" strike="noStrike" cap="none" normalizeH="0" baseline="0" dirty="0" err="1" smtClean="0">
                <a:ln>
                  <a:noFill/>
                </a:ln>
                <a:solidFill>
                  <a:schemeClr val="accent1"/>
                </a:solidFill>
                <a:effectLst/>
                <a:latin typeface="Calibri" pitchFamily="34" charset="0"/>
                <a:ea typeface="Times New Roman" pitchFamily="18" charset="0"/>
                <a:cs typeface="Times New Roman" pitchFamily="18" charset="0"/>
              </a:rPr>
              <a:t>Аушвице</a:t>
            </a: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2 было 4 газовые камеры и 4 крематория. Все четыре крематория вступили в строй в 1943 году. Точные сроки вступления в строй: 1 марта — крематорий I, 25 июня — крематорий II, 22 марта — крематорий III, 4 апреля — крематорий IV. Среднее число трупов, сожжённых за 24 часа с учетом трёхчасового перерыва в сутки для очистки печей в 30 печах первых двух крематориев равнялось 5 000, а в 16 печах крематориев I и II — 3 000.</a:t>
            </a:r>
            <a:endParaRPr kumimoji="0" lang="ru-RU" sz="2400" b="1" i="0" u="none" strike="noStrike" cap="none" normalizeH="0" baseline="0" dirty="0" smtClean="0">
              <a:ln>
                <a:noFill/>
              </a:ln>
              <a:solidFill>
                <a:schemeClr val="accent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2" tgtFrame="&quot;_blank&quot;"/>
          </p:cNvPr>
          <p:cNvPicPr/>
          <p:nvPr/>
        </p:nvPicPr>
        <p:blipFill>
          <a:blip r:embed="rId3"/>
          <a:srcRect/>
          <a:stretch>
            <a:fillRect/>
          </a:stretch>
        </p:blipFill>
        <p:spPr bwMode="auto">
          <a:xfrm>
            <a:off x="1285852" y="2214554"/>
            <a:ext cx="6381750" cy="4248150"/>
          </a:xfrm>
          <a:prstGeom prst="rect">
            <a:avLst/>
          </a:prstGeom>
          <a:noFill/>
          <a:ln w="9525">
            <a:noFill/>
            <a:miter lim="800000"/>
            <a:headEnd/>
            <a:tailEnd/>
          </a:ln>
        </p:spPr>
      </p:pic>
      <p:sp>
        <p:nvSpPr>
          <p:cNvPr id="4097" name="Rectangle 1"/>
          <p:cNvSpPr>
            <a:spLocks noChangeArrowheads="1"/>
          </p:cNvSpPr>
          <p:nvPr/>
        </p:nvSpPr>
        <p:spPr bwMode="auto">
          <a:xfrm>
            <a:off x="0" y="0"/>
            <a:ext cx="792958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На фото — санитарный барак, туалет. В этом же бараке находились и умывальни — большие ванны с водой, которой можно было помыть себя. Не было ни бумаги, ни сидений. Заключенные приходили в туалет по расписанию, два раза в день, утром и вечером.</a:t>
            </a:r>
            <a:endParaRPr kumimoji="0" lang="ru-RU" sz="2400" b="1" i="0" u="none" strike="noStrike" cap="none" normalizeH="0" baseline="0" dirty="0" smtClean="0">
              <a:ln>
                <a:noFill/>
              </a:ln>
              <a:solidFill>
                <a:schemeClr val="accent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401080" cy="5768997"/>
          </a:xfrm>
        </p:spPr>
        <p:txBody>
          <a:bodyPr/>
          <a:lstStyle/>
          <a:p>
            <a:r>
              <a:rPr lang="ru-RU" sz="2400" b="1" dirty="0" smtClean="0">
                <a:solidFill>
                  <a:schemeClr val="accent1"/>
                </a:solidFill>
              </a:rPr>
              <a:t>Новые заключённые ежедневно прибывали на поездах в </a:t>
            </a:r>
            <a:r>
              <a:rPr lang="ru-RU" sz="2400" b="1" dirty="0" err="1" smtClean="0">
                <a:solidFill>
                  <a:schemeClr val="accent1"/>
                </a:solidFill>
              </a:rPr>
              <a:t>Аушвиц</a:t>
            </a:r>
            <a:r>
              <a:rPr lang="ru-RU" sz="2400" b="1" dirty="0" smtClean="0">
                <a:solidFill>
                  <a:schemeClr val="accent1"/>
                </a:solidFill>
              </a:rPr>
              <a:t> 2 со всей оккупированной Европы. Прибывших делили на четыре группы.</a:t>
            </a:r>
          </a:p>
          <a:p>
            <a:r>
              <a:rPr lang="ru-RU" sz="2400" b="1" dirty="0" smtClean="0">
                <a:solidFill>
                  <a:schemeClr val="accent1"/>
                </a:solidFill>
              </a:rPr>
              <a:t>Первая группа, составлявшая примерно ¾ всех привезённых, отправлялась в газовые камеры в течение нескольких часов. В эту группу входили женщины, дети, старики и все те, кто не прошёл медкомиссию по полной пригодности к работе. Каждый день в лагере могли убивать около 20 000 человек.</a:t>
            </a:r>
          </a:p>
          <a:p>
            <a:r>
              <a:rPr lang="ru-RU" sz="2400" b="1" dirty="0" smtClean="0">
                <a:solidFill>
                  <a:schemeClr val="accent1"/>
                </a:solidFill>
              </a:rPr>
              <a:t>Вторая группа заключённых отправлялась на рабскую работу на промышленные предприятия различных компаний. С 1940 года по 1945 годы в комплексе Освенцима были приписаны к фабрикам около 405 тысяч заключённых. Из них более 340 тысяч скончались от болезней и избиений, либо были казнены.</a:t>
            </a:r>
          </a:p>
          <a:p>
            <a:endParaRPr lang="ru-RU" sz="2400" b="1" dirty="0" smtClean="0">
              <a:solidFill>
                <a:schemeClr val="accent1"/>
              </a:solidFill>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2000"/>
                                        <p:tgtEl>
                                          <p:spTgt spid="3">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42852"/>
            <a:ext cx="8215370" cy="5983311"/>
          </a:xfrm>
        </p:spPr>
        <p:txBody>
          <a:bodyPr/>
          <a:lstStyle/>
          <a:p>
            <a:r>
              <a:rPr lang="ru-RU" sz="2400" b="1" dirty="0" smtClean="0">
                <a:solidFill>
                  <a:schemeClr val="accent1"/>
                </a:solidFill>
              </a:rPr>
              <a:t>Третья группа, в основном близнецы и карлики, отправлялись на различные медицинские эксперименты, в частности к доктору Йозефу </a:t>
            </a:r>
            <a:r>
              <a:rPr lang="ru-RU" sz="2400" b="1" dirty="0" err="1" smtClean="0">
                <a:solidFill>
                  <a:schemeClr val="accent1"/>
                </a:solidFill>
              </a:rPr>
              <a:t>Менгеле</a:t>
            </a:r>
            <a:r>
              <a:rPr lang="ru-RU" sz="2400" b="1" dirty="0" smtClean="0">
                <a:solidFill>
                  <a:schemeClr val="accent1"/>
                </a:solidFill>
              </a:rPr>
              <a:t>, известному под прозвищем «ангел смерти». Сам </a:t>
            </a:r>
            <a:r>
              <a:rPr lang="ru-RU" sz="2400" b="1" dirty="0" err="1" smtClean="0">
                <a:solidFill>
                  <a:schemeClr val="accent1"/>
                </a:solidFill>
              </a:rPr>
              <a:t>Менгеле</a:t>
            </a:r>
            <a:r>
              <a:rPr lang="ru-RU" sz="2400" b="1" dirty="0" smtClean="0">
                <a:solidFill>
                  <a:schemeClr val="accent1"/>
                </a:solidFill>
              </a:rPr>
              <a:t> после войны бежал в Южную Америку, где скрываясь от преследования, жил себе спокойно до 67 лет, пока не умер от инсульта купаясь в океане.</a:t>
            </a:r>
          </a:p>
          <a:p>
            <a:r>
              <a:rPr lang="ru-RU" sz="2400" b="1" dirty="0" smtClean="0">
                <a:solidFill>
                  <a:schemeClr val="accent1"/>
                </a:solidFill>
              </a:rPr>
              <a:t>Четвёртая группа, преимущественно женщины, отбирались в группу «Канада» для личного использования немцами в качестве прислуги и личных рабов, а также для сортировки личного имущества заключённых, прибывающих в лагерь. Название «Канада» было выбрано как издевка над польскими заключёнными — в Польше слово «Канада» часто использовалось как восклицание при виде ценного подарка</a:t>
            </a:r>
            <a:r>
              <a:rPr lang="ru-RU" dirty="0" smtClean="0"/>
              <a:t>.</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142844" y="214290"/>
            <a:ext cx="9001156" cy="5911873"/>
          </a:xfrm>
        </p:spPr>
        <p:txBody>
          <a:bodyPr/>
          <a:lstStyle/>
          <a:p>
            <a:endParaRPr lang="ru-RU" sz="2800" dirty="0" smtClean="0">
              <a:solidFill>
                <a:schemeClr val="accent1"/>
              </a:solidFill>
            </a:endParaRPr>
          </a:p>
          <a:p>
            <a:r>
              <a:rPr lang="ru-RU" sz="2800" dirty="0" smtClean="0">
                <a:solidFill>
                  <a:schemeClr val="accent1"/>
                </a:solidFill>
              </a:rPr>
              <a:t>Когда 27 января 1945 года советские солдаты заняли Освенцим, они нашли там около 7,5 тыс. выживших узников, а в частично уцелевших бараках-складах — 1 185 345 мужских и женских костюмов, 43 255 пар мужской и женской обуви, 13 694 ковра, огромное количество зубных щёток и кисточек для бритья, а также другие мелкие предметы домашнего обихода. Более 58 тыс. заключённых были вывезены или убиты немцами.</a:t>
            </a:r>
          </a:p>
          <a:p>
            <a:endParaRPr lang="ru-RU" sz="2800" dirty="0" smtClean="0">
              <a:solidFill>
                <a:schemeClr val="accent1"/>
              </a:solidFill>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229600" cy="571504"/>
          </a:xfrm>
        </p:spPr>
        <p:txBody>
          <a:bodyPr/>
          <a:lstStyle/>
          <a:p>
            <a:r>
              <a:rPr lang="ru-RU" sz="2400" b="1" dirty="0" smtClean="0">
                <a:solidFill>
                  <a:srgbClr val="FFFF99"/>
                </a:solidFill>
              </a:rPr>
              <a:t>Отличительные черты Холокоста</a:t>
            </a:r>
            <a:br>
              <a:rPr lang="ru-RU" sz="2400" b="1" dirty="0" smtClean="0">
                <a:solidFill>
                  <a:srgbClr val="FFFF99"/>
                </a:solidFill>
              </a:rPr>
            </a:br>
            <a:endParaRPr lang="ru-RU" sz="2400" b="1" dirty="0">
              <a:solidFill>
                <a:srgbClr val="FFFF99"/>
              </a:solidFill>
            </a:endParaRPr>
          </a:p>
        </p:txBody>
      </p:sp>
      <p:sp>
        <p:nvSpPr>
          <p:cNvPr id="3" name="Содержимое 2"/>
          <p:cNvSpPr>
            <a:spLocks noGrp="1"/>
          </p:cNvSpPr>
          <p:nvPr>
            <p:ph idx="1"/>
          </p:nvPr>
        </p:nvSpPr>
        <p:spPr>
          <a:xfrm>
            <a:off x="0" y="428604"/>
            <a:ext cx="9144000" cy="6215106"/>
          </a:xfrm>
        </p:spPr>
        <p:txBody>
          <a:bodyPr/>
          <a:lstStyle/>
          <a:p>
            <a:pPr>
              <a:buNone/>
            </a:pPr>
            <a:r>
              <a:rPr lang="ru-RU" sz="2000" dirty="0" smtClean="0">
                <a:solidFill>
                  <a:schemeClr val="bg1"/>
                </a:solidFill>
              </a:rPr>
              <a:t> </a:t>
            </a:r>
            <a:endParaRPr lang="ru-RU" sz="1800" dirty="0" smtClean="0">
              <a:solidFill>
                <a:schemeClr val="bg1"/>
              </a:solidFill>
            </a:endParaRPr>
          </a:p>
          <a:p>
            <a:pPr lvl="0"/>
            <a:r>
              <a:rPr lang="ru-RU" sz="2800" dirty="0" smtClean="0">
                <a:solidFill>
                  <a:schemeClr val="bg1"/>
                </a:solidFill>
              </a:rPr>
              <a:t>Истребление около 9 тысяч </a:t>
            </a:r>
            <a:r>
              <a:rPr lang="ru-RU" sz="2800" u="sng" dirty="0" err="1" smtClean="0">
                <a:solidFill>
                  <a:schemeClr val="bg1"/>
                </a:solidFill>
                <a:hlinkClick r:id="rId2" tooltip="Сексуальные меньшинства в Третьем рейхе и холокост"/>
              </a:rPr>
              <a:t>гомосексуалов</a:t>
            </a:r>
            <a:r>
              <a:rPr lang="ru-RU" sz="2800" dirty="0" smtClean="0">
                <a:solidFill>
                  <a:schemeClr val="bg1"/>
                </a:solidFill>
              </a:rPr>
              <a:t>;</a:t>
            </a:r>
          </a:p>
          <a:p>
            <a:pPr lvl="0"/>
            <a:r>
              <a:rPr lang="ru-RU" sz="2800" dirty="0" smtClean="0">
                <a:solidFill>
                  <a:schemeClr val="bg1"/>
                </a:solidFill>
              </a:rPr>
              <a:t>Разработка систем и способов массового уничтожения людей при постоянном их совершенствовании (многочисленные списки потенциальных жертв, </a:t>
            </a:r>
            <a:r>
              <a:rPr lang="ru-RU" sz="2800" u="sng" dirty="0" smtClean="0">
                <a:solidFill>
                  <a:schemeClr val="bg1"/>
                </a:solidFill>
                <a:hlinkClick r:id="rId3" tooltip="Лагеря смерти"/>
              </a:rPr>
              <a:t>лагеря </a:t>
            </a:r>
            <a:r>
              <a:rPr lang="ru-RU" sz="2800" u="sng" dirty="0" err="1" smtClean="0">
                <a:solidFill>
                  <a:schemeClr val="bg1"/>
                </a:solidFill>
                <a:hlinkClick r:id="rId3" tooltip="Лагеря смерти"/>
              </a:rPr>
              <a:t>смерти</a:t>
            </a:r>
            <a:r>
              <a:rPr lang="ru-RU" sz="2800" dirty="0" err="1" smtClean="0">
                <a:solidFill>
                  <a:schemeClr val="bg1"/>
                </a:solidFill>
              </a:rPr>
              <a:t>и</a:t>
            </a:r>
            <a:r>
              <a:rPr lang="ru-RU" sz="2800" dirty="0" smtClean="0">
                <a:solidFill>
                  <a:schemeClr val="bg1"/>
                </a:solidFill>
              </a:rPr>
              <a:t> т. д.).</a:t>
            </a:r>
          </a:p>
          <a:p>
            <a:pPr lvl="0"/>
            <a:r>
              <a:rPr lang="ru-RU" sz="2800" dirty="0" smtClean="0">
                <a:solidFill>
                  <a:schemeClr val="bg1"/>
                </a:solidFill>
              </a:rPr>
              <a:t>Грандиозные, межнациональные масштабы истребления людей вплоть до перехода военных действий на территорию Германии и её последующей капитуляции в мае</a:t>
            </a:r>
            <a:r>
              <a:rPr lang="ru-RU" sz="2800" u="sng" dirty="0" smtClean="0">
                <a:solidFill>
                  <a:schemeClr val="bg1"/>
                </a:solidFill>
                <a:hlinkClick r:id="rId4" tooltip="1945 год"/>
              </a:rPr>
              <a:t>1945 года</a:t>
            </a:r>
            <a:r>
              <a:rPr lang="ru-RU" sz="2800" dirty="0" smtClean="0">
                <a:solidFill>
                  <a:schemeClr val="bg1"/>
                </a:solidFill>
              </a:rPr>
              <a:t>.</a:t>
            </a:r>
          </a:p>
          <a:p>
            <a:pPr lvl="0"/>
            <a:r>
              <a:rPr lang="ru-RU" sz="2800" dirty="0" smtClean="0">
                <a:solidFill>
                  <a:schemeClr val="bg1"/>
                </a:solidFill>
              </a:rPr>
              <a:t>Жестокие и часто приводящие к смерти антигуманные </a:t>
            </a:r>
            <a:r>
              <a:rPr lang="ru-RU" sz="2800" u="sng" dirty="0" smtClean="0">
                <a:solidFill>
                  <a:schemeClr val="bg1"/>
                </a:solidFill>
                <a:hlinkClick r:id="rId5" tooltip="Эксперименты нацистов над людьми"/>
              </a:rPr>
              <a:t>медицинские эксперименты</a:t>
            </a:r>
            <a:r>
              <a:rPr lang="ru-RU" sz="2800" u="sng" dirty="0" smtClean="0">
                <a:solidFill>
                  <a:schemeClr val="bg1"/>
                </a:solidFill>
              </a:rPr>
              <a:t> </a:t>
            </a:r>
            <a:r>
              <a:rPr lang="ru-RU" sz="2800" dirty="0" smtClean="0">
                <a:solidFill>
                  <a:schemeClr val="bg1"/>
                </a:solidFill>
              </a:rPr>
              <a:t> нацистов над жертвами Холокоста.</a:t>
            </a: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2"/>
          </p:nvPr>
        </p:nvSpPr>
        <p:spPr>
          <a:xfrm>
            <a:off x="4214810" y="357166"/>
            <a:ext cx="4929190" cy="6072230"/>
          </a:xfrm>
        </p:spPr>
        <p:txBody>
          <a:bodyPr/>
          <a:lstStyle/>
          <a:p>
            <a:r>
              <a:rPr lang="ru-RU" sz="2000" b="1" dirty="0" smtClean="0">
                <a:solidFill>
                  <a:schemeClr val="accent1"/>
                </a:solidFill>
              </a:rPr>
              <a:t>А это — виселица на которой был вздёрнут </a:t>
            </a:r>
            <a:r>
              <a:rPr lang="ru-RU" sz="2000" b="1" dirty="0" err="1" smtClean="0">
                <a:solidFill>
                  <a:schemeClr val="accent1"/>
                </a:solidFill>
              </a:rPr>
              <a:t>комендат</a:t>
            </a:r>
            <a:r>
              <a:rPr lang="ru-RU" sz="2000" b="1" dirty="0" smtClean="0">
                <a:solidFill>
                  <a:schemeClr val="accent1"/>
                </a:solidFill>
              </a:rPr>
              <a:t> Освенцима Рудольф </a:t>
            </a:r>
            <a:r>
              <a:rPr lang="ru-RU" sz="2000" b="1" dirty="0" err="1" smtClean="0">
                <a:solidFill>
                  <a:schemeClr val="accent1"/>
                </a:solidFill>
              </a:rPr>
              <a:t>Хёсс</a:t>
            </a:r>
            <a:r>
              <a:rPr lang="ru-RU" sz="2000" b="1" dirty="0" smtClean="0">
                <a:solidFill>
                  <a:schemeClr val="accent1"/>
                </a:solidFill>
              </a:rPr>
              <a:t>. Особенно приятно, что это было сделано именно в </a:t>
            </a:r>
            <a:r>
              <a:rPr lang="ru-RU" sz="2000" b="1" dirty="0" err="1" smtClean="0">
                <a:solidFill>
                  <a:schemeClr val="accent1"/>
                </a:solidFill>
              </a:rPr>
              <a:t>Аушвице</a:t>
            </a:r>
            <a:r>
              <a:rPr lang="ru-RU" sz="2000" b="1" dirty="0" smtClean="0">
                <a:solidFill>
                  <a:schemeClr val="accent1"/>
                </a:solidFill>
              </a:rPr>
              <a:t>, рядом не только с бараками, колючей проволокой, крематорием, но и рядом с домом, в котором он жил. Его жена, </a:t>
            </a:r>
            <a:r>
              <a:rPr lang="ru-RU" sz="2000" b="1" dirty="0" err="1" smtClean="0">
                <a:solidFill>
                  <a:schemeClr val="accent1"/>
                </a:solidFill>
              </a:rPr>
              <a:t>Хедвиге</a:t>
            </a:r>
            <a:r>
              <a:rPr lang="ru-RU" sz="2000" b="1" dirty="0" smtClean="0">
                <a:solidFill>
                  <a:schemeClr val="accent1"/>
                </a:solidFill>
              </a:rPr>
              <a:t> </a:t>
            </a:r>
            <a:r>
              <a:rPr lang="ru-RU" sz="2000" b="1" dirty="0" err="1" smtClean="0">
                <a:solidFill>
                  <a:schemeClr val="accent1"/>
                </a:solidFill>
              </a:rPr>
              <a:t>Хензель</a:t>
            </a:r>
            <a:r>
              <a:rPr lang="ru-RU" sz="2000" b="1" dirty="0" smtClean="0">
                <a:solidFill>
                  <a:schemeClr val="accent1"/>
                </a:solidFill>
              </a:rPr>
              <a:t>, описывала их жизнь с пятью детьми в этом доме, в концентрационном лагере, как РАЙСКУЮ. Еврейские женщины прислуживали по дому </a:t>
            </a:r>
            <a:r>
              <a:rPr lang="ru-RU" sz="2000" b="1" dirty="0" err="1" smtClean="0">
                <a:solidFill>
                  <a:schemeClr val="accent1"/>
                </a:solidFill>
              </a:rPr>
              <a:t>Хедвиге</a:t>
            </a:r>
            <a:r>
              <a:rPr lang="ru-RU" sz="2000" b="1" dirty="0" smtClean="0">
                <a:solidFill>
                  <a:schemeClr val="accent1"/>
                </a:solidFill>
              </a:rPr>
              <a:t>, но, как правило, дольше трех недель никто в лагере не выживал, так что прислуга менялась часто.</a:t>
            </a:r>
          </a:p>
          <a:p>
            <a:endParaRPr lang="ru-RU" sz="2000" b="1" dirty="0">
              <a:solidFill>
                <a:schemeClr val="accent1"/>
              </a:solidFill>
            </a:endParaRPr>
          </a:p>
        </p:txBody>
      </p:sp>
      <p:pic>
        <p:nvPicPr>
          <p:cNvPr id="6" name="Содержимое 5" descr="Всемирно известный лагерь смерти - Освенцим">
            <a:hlinkClick r:id="rId2" tgtFrame="&quot;_blank&quot;"/>
          </p:cNvPr>
          <p:cNvPicPr>
            <a:picLocks noGrp="1"/>
          </p:cNvPicPr>
          <p:nvPr>
            <p:ph sz="half" idx="1"/>
          </p:nvPr>
        </p:nvPicPr>
        <p:blipFill>
          <a:blip r:embed="rId3"/>
          <a:srcRect/>
          <a:stretch>
            <a:fillRect/>
          </a:stretch>
        </p:blipFill>
        <p:spPr bwMode="auto">
          <a:xfrm>
            <a:off x="214282" y="428604"/>
            <a:ext cx="4071966" cy="56436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0"/>
            <a:ext cx="8715436" cy="3416320"/>
          </a:xfrm>
          <a:prstGeom prst="rect">
            <a:avLst/>
          </a:prstGeom>
        </p:spPr>
        <p:txBody>
          <a:bodyPr wrap="square">
            <a:spAutoFit/>
          </a:bodyPr>
          <a:lstStyle/>
          <a:p>
            <a:pPr algn="just"/>
            <a:r>
              <a:rPr lang="ru-RU" sz="2000" b="1" dirty="0" smtClean="0">
                <a:solidFill>
                  <a:schemeClr val="bg1"/>
                </a:solidFill>
              </a:rPr>
              <a:t>Все — более тридцати — главные нацистские концлагеря были по существу лагерями смерти, где погибли от пыток и голода миллионы узников. Хотя лагерное начальство вело свой учет (каждый лагерь имел свою официальную «</a:t>
            </a:r>
            <a:r>
              <a:rPr lang="ru-RU" sz="2000" b="1" dirty="0" err="1" smtClean="0">
                <a:solidFill>
                  <a:schemeClr val="bg1"/>
                </a:solidFill>
              </a:rPr>
              <a:t>тотенбух</a:t>
            </a:r>
            <a:r>
              <a:rPr lang="ru-RU" sz="2000" b="1" dirty="0" smtClean="0">
                <a:solidFill>
                  <a:schemeClr val="bg1"/>
                </a:solidFill>
              </a:rPr>
              <a:t>» — книгу смерти), записи были неполны, а во многих случаях книги уничтожались при приближении наступавших союзников. Но все-таки и они свидетельствуют о многом. Так часть одной из книг смерти, уцелевшая в Маутхаузене, включала записи о 35 318 умерших с января 1939 по апрель 1945 года.</a:t>
            </a:r>
            <a:r>
              <a:rPr lang="ru-RU" dirty="0" smtClean="0"/>
              <a:t/>
            </a:r>
            <a:br>
              <a:rPr lang="ru-RU" dirty="0" smtClean="0"/>
            </a:br>
            <a:r>
              <a:rPr lang="ru-RU" dirty="0" smtClean="0"/>
              <a:t/>
            </a:r>
            <a:br>
              <a:rPr lang="ru-RU" dirty="0" smtClean="0"/>
            </a:br>
            <a:endParaRPr lang="ru-RU" dirty="0"/>
          </a:p>
        </p:txBody>
      </p:sp>
      <p:sp>
        <p:nvSpPr>
          <p:cNvPr id="3" name="Прямоугольник 2"/>
          <p:cNvSpPr/>
          <p:nvPr/>
        </p:nvSpPr>
        <p:spPr>
          <a:xfrm>
            <a:off x="214282" y="3286124"/>
            <a:ext cx="8715404" cy="2831544"/>
          </a:xfrm>
          <a:prstGeom prst="rect">
            <a:avLst/>
          </a:prstGeom>
        </p:spPr>
        <p:txBody>
          <a:bodyPr wrap="square">
            <a:spAutoFit/>
          </a:bodyPr>
          <a:lstStyle/>
          <a:p>
            <a:pPr algn="just"/>
            <a:r>
              <a:rPr lang="ru-RU" sz="2000" dirty="0" smtClean="0">
                <a:solidFill>
                  <a:schemeClr val="bg1"/>
                </a:solidFill>
              </a:rPr>
              <a:t>Крупнейшим и наиболее известным был лагерь в Освенциме, пропускная способность которого (четыре огромные газовые камеры и прилегающие крематории) намного превосходила пропускную способность других лагерей — в Треблинке, </a:t>
            </a:r>
            <a:r>
              <a:rPr lang="ru-RU" sz="2000" dirty="0" err="1" smtClean="0">
                <a:solidFill>
                  <a:schemeClr val="bg1"/>
                </a:solidFill>
              </a:rPr>
              <a:t>Белжеце</a:t>
            </a:r>
            <a:r>
              <a:rPr lang="ru-RU" sz="2000" dirty="0" smtClean="0">
                <a:solidFill>
                  <a:schemeClr val="bg1"/>
                </a:solidFill>
              </a:rPr>
              <a:t>, </a:t>
            </a:r>
            <a:r>
              <a:rPr lang="ru-RU" sz="2000" dirty="0" err="1" smtClean="0">
                <a:solidFill>
                  <a:schemeClr val="bg1"/>
                </a:solidFill>
              </a:rPr>
              <a:t>Собибуре</a:t>
            </a:r>
            <a:r>
              <a:rPr lang="ru-RU" sz="2000" dirty="0" smtClean="0">
                <a:solidFill>
                  <a:schemeClr val="bg1"/>
                </a:solidFill>
              </a:rPr>
              <a:t> и </a:t>
            </a:r>
            <a:r>
              <a:rPr lang="ru-RU" sz="2000" dirty="0" err="1" smtClean="0">
                <a:solidFill>
                  <a:schemeClr val="bg1"/>
                </a:solidFill>
              </a:rPr>
              <a:t>Хелмно</a:t>
            </a:r>
            <a:r>
              <a:rPr lang="ru-RU" sz="2000" dirty="0" smtClean="0">
                <a:solidFill>
                  <a:schemeClr val="bg1"/>
                </a:solidFill>
              </a:rPr>
              <a:t>, располагавшихся на территории Польши. Имелись и другие, менее обширные лагеря смерти под Ригой, Вильно, Минском, Каунасом и Львовом, однако от остальных они отличались тем, что здесь главным образом расстреливали, а не удушали газом.</a:t>
            </a:r>
            <a:r>
              <a:rPr lang="ru-RU" dirty="0" smtClean="0">
                <a:solidFill>
                  <a:schemeClr val="bg1"/>
                </a:solidFill>
              </a:rPr>
              <a:t/>
            </a:r>
            <a:br>
              <a:rPr lang="ru-RU" dirty="0" smtClean="0">
                <a:solidFill>
                  <a:schemeClr val="bg1"/>
                </a:solidFill>
              </a:rPr>
            </a:br>
            <a:endParaRPr lang="ru-RU"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214282" y="214290"/>
            <a:ext cx="4310066" cy="928694"/>
          </a:xfrm>
          <a:prstGeom prst="rect">
            <a:avLst/>
          </a:prstGeom>
        </p:spPr>
        <p:txBody>
          <a:bodyPr wrap="none" fromWordArt="1">
            <a:prstTxWarp prst="textDeflateBottom">
              <a:avLst>
                <a:gd name="adj" fmla="val 53125"/>
              </a:avLst>
            </a:prstTxWarp>
          </a:bodyPr>
          <a:lstStyle/>
          <a:p>
            <a:pPr algn="ctr"/>
            <a:r>
              <a:rPr lang="ru-RU" sz="3600" kern="10" dirty="0">
                <a:ln w="9525">
                  <a:noFill/>
                  <a:round/>
                  <a:headEnd/>
                  <a:tailEnd/>
                </a:ln>
                <a:solidFill>
                  <a:schemeClr val="bg1"/>
                </a:solidFill>
                <a:effectLst>
                  <a:outerShdw dist="53882" dir="2700000" algn="ctr" rotWithShape="0">
                    <a:srgbClr val="C0C0C0"/>
                  </a:outerShdw>
                </a:effectLst>
                <a:latin typeface="Times New Roman"/>
                <a:cs typeface="Times New Roman"/>
              </a:rPr>
              <a:t>БУХЕНВАЛЬД</a:t>
            </a:r>
          </a:p>
        </p:txBody>
      </p:sp>
      <p:sp>
        <p:nvSpPr>
          <p:cNvPr id="5123" name="Text Box 3"/>
          <p:cNvSpPr txBox="1">
            <a:spLocks noChangeArrowheads="1"/>
          </p:cNvSpPr>
          <p:nvPr/>
        </p:nvSpPr>
        <p:spPr bwMode="auto">
          <a:xfrm>
            <a:off x="0" y="1214422"/>
            <a:ext cx="8839200" cy="4448175"/>
          </a:xfrm>
          <a:prstGeom prst="rect">
            <a:avLst/>
          </a:prstGeom>
          <a:noFill/>
          <a:ln w="9525">
            <a:noFill/>
            <a:miter lim="800000"/>
            <a:headEnd/>
            <a:tailEnd/>
          </a:ln>
          <a:effectLst/>
        </p:spPr>
        <p:txBody>
          <a:bodyPr>
            <a:spAutoFit/>
          </a:bodyPr>
          <a:lstStyle/>
          <a:p>
            <a:pPr indent="381000" algn="just">
              <a:spcBef>
                <a:spcPct val="50000"/>
              </a:spcBef>
            </a:pPr>
            <a:r>
              <a:rPr lang="ru-RU" sz="2200" dirty="0">
                <a:solidFill>
                  <a:schemeClr val="bg1"/>
                </a:solidFill>
              </a:rPr>
              <a:t>В 1933 году, на горе </a:t>
            </a:r>
            <a:r>
              <a:rPr lang="ru-RU" sz="2200" dirty="0" err="1">
                <a:solidFill>
                  <a:schemeClr val="bg1"/>
                </a:solidFill>
              </a:rPr>
              <a:t>Эттерсберг</a:t>
            </a:r>
            <a:r>
              <a:rPr lang="ru-RU" sz="2200" dirty="0">
                <a:solidFill>
                  <a:schemeClr val="bg1"/>
                </a:solidFill>
              </a:rPr>
              <a:t>, неподалеку от городка Веймар, началось строительство нового, “адского” концлагеря – Бухенвальд.</a:t>
            </a:r>
          </a:p>
          <a:p>
            <a:pPr indent="381000" algn="just">
              <a:spcBef>
                <a:spcPct val="50000"/>
              </a:spcBef>
            </a:pPr>
            <a:r>
              <a:rPr lang="ru-RU" sz="2200" dirty="0">
                <a:solidFill>
                  <a:schemeClr val="bg1"/>
                </a:solidFill>
              </a:rPr>
              <a:t>В лагере было 52 основных барака. Из них - 43 жилых, а остальные - мастерские. В бараке размером 40 на 50 метров. обитало 750 человек. 50-100 из них ежедневно умирало. Их тела продолжали выносить на перекличку, чтобы живым достались предназначенные для них порции. </a:t>
            </a:r>
          </a:p>
          <a:p>
            <a:pPr indent="381000" algn="just">
              <a:spcBef>
                <a:spcPct val="50000"/>
              </a:spcBef>
            </a:pPr>
            <a:r>
              <a:rPr lang="ru-RU" sz="2200" dirty="0">
                <a:solidFill>
                  <a:schemeClr val="bg1"/>
                </a:solidFill>
              </a:rPr>
              <a:t>Международный День освобождения узников фашизма отмечается 11 апреля потому, что именно в этот день в 1945 году узники Бухенвальда, узнав о подходе союзных войск, успешно осуществили вооруженное восстание, обезоружили и захватили в плен более 800 эсэсовцев и солдат охраны, взяли в свои руки руководство лагерем и только через двое суток дождались прихода американских солдат…</a:t>
            </a:r>
            <a:endParaRPr lang="ru-RU" dirty="0"/>
          </a:p>
        </p:txBody>
      </p:sp>
      <p:sp>
        <p:nvSpPr>
          <p:cNvPr id="8" name="Прямоугольник 7"/>
          <p:cNvSpPr/>
          <p:nvPr/>
        </p:nvSpPr>
        <p:spPr>
          <a:xfrm>
            <a:off x="6000760" y="214290"/>
            <a:ext cx="2857520" cy="646331"/>
          </a:xfrm>
          <a:prstGeom prst="rect">
            <a:avLst/>
          </a:prstGeom>
        </p:spPr>
        <p:txBody>
          <a:bodyPr wrap="square">
            <a:spAutoFit/>
          </a:bodyPr>
          <a:lstStyle/>
          <a:p>
            <a:r>
              <a:rPr lang="ru-RU" b="1" kern="0" dirty="0" err="1" smtClean="0">
                <a:solidFill>
                  <a:schemeClr val="accent2"/>
                </a:solidFill>
                <a:hlinkClick r:id="rId3" action="ppaction://hlinkfile"/>
              </a:rPr>
              <a:t>Бухенвальский</a:t>
            </a:r>
            <a:r>
              <a:rPr lang="ru-RU" b="1" kern="0" dirty="0" smtClean="0">
                <a:solidFill>
                  <a:schemeClr val="accent2"/>
                </a:solidFill>
                <a:hlinkClick r:id="rId3" action="ppaction://hlinkfile"/>
              </a:rPr>
              <a:t> </a:t>
            </a:r>
            <a:r>
              <a:rPr lang="ru-RU" b="1" kern="0" dirty="0" err="1" smtClean="0">
                <a:solidFill>
                  <a:schemeClr val="accent2"/>
                </a:solidFill>
                <a:hlinkClick r:id="rId3" action="ppaction://hlinkfile"/>
              </a:rPr>
              <a:t>набад</a:t>
            </a:r>
            <a:r>
              <a:rPr lang="ru-RU" sz="4000" kern="0" dirty="0" smtClean="0">
                <a:solidFill>
                  <a:schemeClr val="tx2"/>
                </a:solidFill>
                <a:hlinkClick r:id="rId3" action="ppaction://hlinkfile"/>
              </a:rPr>
              <a:t/>
            </a:r>
            <a:br>
              <a:rPr lang="ru-RU" sz="4000" kern="0" dirty="0" smtClean="0">
                <a:solidFill>
                  <a:schemeClr val="tx2"/>
                </a:solidFill>
                <a:hlinkClick r:id="rId3" action="ppaction://hlinkfile"/>
              </a:rPr>
            </a:b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б4"/>
          <p:cNvPicPr>
            <a:picLocks noChangeAspect="1" noChangeArrowheads="1"/>
          </p:cNvPicPr>
          <p:nvPr/>
        </p:nvPicPr>
        <p:blipFill>
          <a:blip r:embed="rId3"/>
          <a:srcRect/>
          <a:stretch>
            <a:fillRect/>
          </a:stretch>
        </p:blipFill>
        <p:spPr bwMode="auto">
          <a:xfrm>
            <a:off x="285720" y="0"/>
            <a:ext cx="2967030" cy="4469776"/>
          </a:xfrm>
          <a:prstGeom prst="rect">
            <a:avLst/>
          </a:prstGeom>
          <a:noFill/>
        </p:spPr>
      </p:pic>
      <p:sp>
        <p:nvSpPr>
          <p:cNvPr id="7171" name="Text Box 3"/>
          <p:cNvSpPr txBox="1">
            <a:spLocks noChangeArrowheads="1"/>
          </p:cNvSpPr>
          <p:nvPr/>
        </p:nvSpPr>
        <p:spPr bwMode="auto">
          <a:xfrm>
            <a:off x="3428992" y="76200"/>
            <a:ext cx="5486408" cy="5001369"/>
          </a:xfrm>
          <a:prstGeom prst="rect">
            <a:avLst/>
          </a:prstGeom>
          <a:noFill/>
          <a:ln w="9525">
            <a:noFill/>
            <a:miter lim="800000"/>
            <a:headEnd/>
            <a:tailEnd/>
          </a:ln>
          <a:effectLst/>
        </p:spPr>
        <p:txBody>
          <a:bodyPr wrap="square">
            <a:spAutoFit/>
          </a:bodyPr>
          <a:lstStyle/>
          <a:p>
            <a:pPr indent="666750" algn="just">
              <a:spcBef>
                <a:spcPct val="50000"/>
              </a:spcBef>
            </a:pPr>
            <a:r>
              <a:rPr lang="ru-RU" sz="2200" dirty="0">
                <a:solidFill>
                  <a:schemeClr val="bg1"/>
                </a:solidFill>
              </a:rPr>
              <a:t>Бухенвальд был мужским лагерем. Заучить свой порядковый номер на немецком языке узник должен был в течение первых суток. С этого момента набор цифр заменял имя. Заключенные работали на </a:t>
            </a:r>
            <a:r>
              <a:rPr lang="ru-RU" sz="2200" dirty="0" err="1">
                <a:solidFill>
                  <a:schemeClr val="bg1"/>
                </a:solidFill>
              </a:rPr>
              <a:t>Густловском</a:t>
            </a:r>
            <a:r>
              <a:rPr lang="ru-RU" sz="2200" dirty="0">
                <a:solidFill>
                  <a:schemeClr val="bg1"/>
                </a:solidFill>
              </a:rPr>
              <a:t> заводе, который находился в паре километров от лагеря и производил оружие. </a:t>
            </a:r>
          </a:p>
          <a:p>
            <a:pPr indent="666750" algn="just">
              <a:spcBef>
                <a:spcPct val="50000"/>
              </a:spcBef>
            </a:pPr>
            <a:r>
              <a:rPr lang="ru-RU" sz="2200" dirty="0">
                <a:solidFill>
                  <a:schemeClr val="bg1"/>
                </a:solidFill>
              </a:rPr>
              <a:t>Карл и </a:t>
            </a:r>
            <a:r>
              <a:rPr lang="ru-RU" sz="2200" dirty="0" err="1">
                <a:solidFill>
                  <a:schemeClr val="bg1"/>
                </a:solidFill>
              </a:rPr>
              <a:t>Ильза</a:t>
            </a:r>
            <a:r>
              <a:rPr lang="ru-RU" sz="2200" dirty="0">
                <a:solidFill>
                  <a:schemeClr val="bg1"/>
                </a:solidFill>
              </a:rPr>
              <a:t> Кох заправляли конвейером смерти в </a:t>
            </a:r>
            <a:r>
              <a:rPr lang="ru-RU" sz="2200" dirty="0" smtClean="0">
                <a:solidFill>
                  <a:schemeClr val="bg1"/>
                </a:solidFill>
              </a:rPr>
              <a:t>концентрационном </a:t>
            </a:r>
            <a:r>
              <a:rPr lang="ru-RU" sz="2200" dirty="0">
                <a:solidFill>
                  <a:schemeClr val="bg1"/>
                </a:solidFill>
              </a:rPr>
              <a:t>лагере Бухенвальд, перемоловшем десятки тысяч жизней. </a:t>
            </a:r>
            <a:r>
              <a:rPr lang="ru-RU" sz="2200" dirty="0" err="1">
                <a:solidFill>
                  <a:schemeClr val="bg1"/>
                </a:solidFill>
              </a:rPr>
              <a:t>Ильза</a:t>
            </a:r>
            <a:r>
              <a:rPr lang="ru-RU" sz="2200" dirty="0">
                <a:solidFill>
                  <a:schemeClr val="bg1"/>
                </a:solidFill>
              </a:rPr>
              <a:t> использовала выделанную кожу убитых мужчин</a:t>
            </a:r>
          </a:p>
        </p:txBody>
      </p:sp>
      <p:sp>
        <p:nvSpPr>
          <p:cNvPr id="7172" name="Text Box 4"/>
          <p:cNvSpPr txBox="1">
            <a:spLocks noChangeArrowheads="1"/>
          </p:cNvSpPr>
          <p:nvPr/>
        </p:nvSpPr>
        <p:spPr bwMode="auto">
          <a:xfrm>
            <a:off x="304800" y="5213350"/>
            <a:ext cx="8839200" cy="1644650"/>
          </a:xfrm>
          <a:prstGeom prst="rect">
            <a:avLst/>
          </a:prstGeom>
          <a:noFill/>
          <a:ln w="9525">
            <a:noFill/>
            <a:miter lim="800000"/>
            <a:headEnd/>
            <a:tailEnd/>
          </a:ln>
          <a:effectLst/>
        </p:spPr>
        <p:txBody>
          <a:bodyPr>
            <a:spAutoFit/>
          </a:bodyPr>
          <a:lstStyle/>
          <a:p>
            <a:pPr algn="just">
              <a:spcBef>
                <a:spcPct val="50000"/>
              </a:spcBef>
            </a:pPr>
            <a:r>
              <a:rPr lang="ru-RU" sz="2200" dirty="0">
                <a:solidFill>
                  <a:schemeClr val="bg1"/>
                </a:solidFill>
              </a:rPr>
              <a:t>для создания разнообразной домашней утвари, чем чрезвычайно гордилась. Даже ее коллегам из СС становилось не по себе, когда фрау Кох хвасталась абажурами, сделанными из человеческой кожи. </a:t>
            </a:r>
          </a:p>
          <a:p>
            <a:pPr>
              <a:spcBef>
                <a:spcPct val="50000"/>
              </a:spcBef>
            </a:pP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майданек4"/>
          <p:cNvPicPr>
            <a:picLocks noChangeAspect="1" noChangeArrowheads="1"/>
          </p:cNvPicPr>
          <p:nvPr/>
        </p:nvPicPr>
        <p:blipFill>
          <a:blip r:embed="rId3"/>
          <a:srcRect/>
          <a:stretch>
            <a:fillRect/>
          </a:stretch>
        </p:blipFill>
        <p:spPr bwMode="auto">
          <a:xfrm>
            <a:off x="838200" y="685800"/>
            <a:ext cx="7543800" cy="4662488"/>
          </a:xfrm>
          <a:prstGeom prst="rect">
            <a:avLst/>
          </a:prstGeom>
          <a:noFill/>
        </p:spPr>
      </p:pic>
      <p:sp>
        <p:nvSpPr>
          <p:cNvPr id="17411" name="Text Box 3"/>
          <p:cNvSpPr txBox="1">
            <a:spLocks noChangeArrowheads="1"/>
          </p:cNvSpPr>
          <p:nvPr/>
        </p:nvSpPr>
        <p:spPr bwMode="auto">
          <a:xfrm>
            <a:off x="3505200" y="152400"/>
            <a:ext cx="5334000" cy="457200"/>
          </a:xfrm>
          <a:prstGeom prst="rect">
            <a:avLst/>
          </a:prstGeom>
          <a:noFill/>
          <a:ln w="9525">
            <a:noFill/>
            <a:miter lim="800000"/>
            <a:headEnd/>
            <a:tailEnd/>
          </a:ln>
          <a:effectLst/>
        </p:spPr>
        <p:txBody>
          <a:bodyPr>
            <a:spAutoFit/>
          </a:bodyPr>
          <a:lstStyle/>
          <a:p>
            <a:pPr algn="r">
              <a:spcBef>
                <a:spcPct val="50000"/>
              </a:spcBef>
            </a:pPr>
            <a:r>
              <a:rPr lang="ru-RU" b="1" i="1">
                <a:solidFill>
                  <a:schemeClr val="bg1"/>
                </a:solidFill>
              </a:rPr>
              <a:t>Хроника. Майданек.</a:t>
            </a:r>
          </a:p>
        </p:txBody>
      </p:sp>
      <p:sp>
        <p:nvSpPr>
          <p:cNvPr id="17412" name="Text Box 4"/>
          <p:cNvSpPr txBox="1">
            <a:spLocks noChangeArrowheads="1"/>
          </p:cNvSpPr>
          <p:nvPr/>
        </p:nvSpPr>
        <p:spPr bwMode="auto">
          <a:xfrm>
            <a:off x="0" y="5486400"/>
            <a:ext cx="9144000" cy="1735138"/>
          </a:xfrm>
          <a:prstGeom prst="rect">
            <a:avLst/>
          </a:prstGeom>
          <a:noFill/>
          <a:ln w="9525">
            <a:noFill/>
            <a:miter lim="800000"/>
            <a:headEnd/>
            <a:tailEnd/>
          </a:ln>
          <a:effectLst/>
        </p:spPr>
        <p:txBody>
          <a:bodyPr>
            <a:spAutoFit/>
          </a:bodyPr>
          <a:lstStyle/>
          <a:p>
            <a:pPr indent="381000" algn="just">
              <a:spcBef>
                <a:spcPct val="50000"/>
              </a:spcBef>
            </a:pPr>
            <a:r>
              <a:rPr lang="ru-RU" dirty="0">
                <a:solidFill>
                  <a:schemeClr val="bg1"/>
                </a:solidFill>
              </a:rPr>
              <a:t>Крематорий сложен из кирпича высокой огнеупорности - из динаса. Пять больших топок. Герметические чугунные двери. В топках истлевшие позвонки и пепел…</a:t>
            </a:r>
          </a:p>
          <a:p>
            <a:pPr indent="381000">
              <a:spcBef>
                <a:spcPct val="50000"/>
              </a:spcBef>
            </a:pPr>
            <a:endParaRPr lang="ru-RU"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28596" y="0"/>
            <a:ext cx="7977214" cy="3046988"/>
          </a:xfrm>
          <a:prstGeom prst="rect">
            <a:avLst/>
          </a:prstGeom>
          <a:noFill/>
          <a:ln w="9525">
            <a:noFill/>
            <a:miter lim="800000"/>
            <a:headEnd/>
            <a:tailEnd/>
          </a:ln>
          <a:effectLst/>
        </p:spPr>
        <p:txBody>
          <a:bodyPr wrap="square">
            <a:spAutoFit/>
          </a:bodyPr>
          <a:lstStyle/>
          <a:p>
            <a:pPr indent="571500" algn="just">
              <a:spcBef>
                <a:spcPct val="50000"/>
              </a:spcBef>
            </a:pPr>
            <a:r>
              <a:rPr lang="ru-RU" sz="3200" dirty="0" smtClean="0">
                <a:solidFill>
                  <a:schemeClr val="bg1"/>
                </a:solidFill>
              </a:rPr>
              <a:t>Расчётная </a:t>
            </a:r>
            <a:r>
              <a:rPr lang="ru-RU" sz="3200" dirty="0">
                <a:solidFill>
                  <a:schemeClr val="bg1"/>
                </a:solidFill>
              </a:rPr>
              <a:t>скорость - 45 минут на сожжение партии трупов - за счёт повышения температуры была доведена до 25 минут. Крематорий работал как доменная печь, без остановки, сжигая в среднем 1400 трупов в сутки…</a:t>
            </a:r>
          </a:p>
        </p:txBody>
      </p:sp>
      <p:pic>
        <p:nvPicPr>
          <p:cNvPr id="3" name="Picture 2" descr="майданек6"/>
          <p:cNvPicPr>
            <a:picLocks noChangeAspect="1" noChangeArrowheads="1"/>
          </p:cNvPicPr>
          <p:nvPr/>
        </p:nvPicPr>
        <p:blipFill>
          <a:blip r:embed="rId3"/>
          <a:srcRect/>
          <a:stretch>
            <a:fillRect/>
          </a:stretch>
        </p:blipFill>
        <p:spPr bwMode="auto">
          <a:xfrm>
            <a:off x="3286116" y="3120549"/>
            <a:ext cx="5857884" cy="373745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Тела узников концентрационного лагеря Бухенвальд"/>
          <p:cNvPicPr>
            <a:picLocks noChangeAspect="1" noChangeArrowheads="1"/>
          </p:cNvPicPr>
          <p:nvPr/>
        </p:nvPicPr>
        <p:blipFill>
          <a:blip r:embed="rId2"/>
          <a:srcRect b="20001"/>
          <a:stretch>
            <a:fillRect/>
          </a:stretch>
        </p:blipFill>
        <p:spPr bwMode="auto">
          <a:xfrm>
            <a:off x="0" y="0"/>
            <a:ext cx="6072230" cy="3643314"/>
          </a:xfrm>
          <a:prstGeom prst="rect">
            <a:avLst/>
          </a:prstGeom>
          <a:noFill/>
        </p:spPr>
      </p:pic>
      <p:pic>
        <p:nvPicPr>
          <p:cNvPr id="3" name="Рисунок 2" descr="http://1941-1945.at.ua/stati/konclagers_karta1.jpg"/>
          <p:cNvPicPr/>
          <p:nvPr/>
        </p:nvPicPr>
        <p:blipFill>
          <a:blip r:embed="rId3"/>
          <a:srcRect t="10035"/>
          <a:stretch>
            <a:fillRect/>
          </a:stretch>
        </p:blipFill>
        <p:spPr bwMode="auto">
          <a:xfrm>
            <a:off x="4216703" y="3929066"/>
            <a:ext cx="4927297" cy="29289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1941-1945.at.ua/pic/lager2.jpg"/>
          <p:cNvPicPr/>
          <p:nvPr/>
        </p:nvPicPr>
        <p:blipFill>
          <a:blip r:embed="rId2"/>
          <a:srcRect/>
          <a:stretch>
            <a:fillRect/>
          </a:stretch>
        </p:blipFill>
        <p:spPr bwMode="auto">
          <a:xfrm>
            <a:off x="2857488" y="2786058"/>
            <a:ext cx="5499763" cy="3580149"/>
          </a:xfrm>
          <a:prstGeom prst="rect">
            <a:avLst/>
          </a:prstGeom>
          <a:noFill/>
          <a:ln w="9525">
            <a:noFill/>
            <a:miter lim="800000"/>
            <a:headEnd/>
            <a:tailEnd/>
          </a:ln>
        </p:spPr>
      </p:pic>
      <p:pic>
        <p:nvPicPr>
          <p:cNvPr id="4" name="Рисунок 3" descr="http://1941-1945.at.ua/pic/lager3.jpg"/>
          <p:cNvPicPr/>
          <p:nvPr/>
        </p:nvPicPr>
        <p:blipFill>
          <a:blip r:embed="rId3"/>
          <a:srcRect/>
          <a:stretch>
            <a:fillRect/>
          </a:stretch>
        </p:blipFill>
        <p:spPr bwMode="auto">
          <a:xfrm>
            <a:off x="214282" y="428604"/>
            <a:ext cx="4214842" cy="3714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85720" y="381000"/>
            <a:ext cx="8572560" cy="5601533"/>
          </a:xfrm>
          <a:prstGeom prst="rect">
            <a:avLst/>
          </a:prstGeom>
          <a:noFill/>
          <a:ln w="9525">
            <a:noFill/>
            <a:miter lim="800000"/>
            <a:headEnd/>
            <a:tailEnd/>
          </a:ln>
          <a:effectLst/>
        </p:spPr>
        <p:txBody>
          <a:bodyPr wrap="square">
            <a:spAutoFit/>
          </a:bodyPr>
          <a:lstStyle/>
          <a:p>
            <a:pPr algn="ctr">
              <a:spcBef>
                <a:spcPct val="50000"/>
              </a:spcBef>
            </a:pPr>
            <a:r>
              <a:rPr lang="ru-RU" sz="3200" b="1" dirty="0">
                <a:solidFill>
                  <a:schemeClr val="bg1"/>
                </a:solidFill>
                <a:cs typeface="Times New Roman" pitchFamily="18" charset="0"/>
              </a:rPr>
              <a:t>В Освенциме погибли по меньшей мере</a:t>
            </a:r>
            <a:endParaRPr lang="ru-RU" sz="3200" b="1" dirty="0">
              <a:solidFill>
                <a:schemeClr val="bg1"/>
              </a:solidFill>
            </a:endParaRPr>
          </a:p>
          <a:p>
            <a:pPr algn="ctr">
              <a:spcBef>
                <a:spcPct val="50000"/>
              </a:spcBef>
            </a:pPr>
            <a:r>
              <a:rPr lang="ru-RU" sz="3200" b="1" dirty="0">
                <a:solidFill>
                  <a:schemeClr val="bg1"/>
                </a:solidFill>
              </a:rPr>
              <a:t>1</a:t>
            </a:r>
            <a:r>
              <a:rPr lang="ru-RU" sz="3200" b="1" dirty="0">
                <a:solidFill>
                  <a:schemeClr val="bg1"/>
                </a:solidFill>
                <a:cs typeface="Times New Roman" pitchFamily="18" charset="0"/>
              </a:rPr>
              <a:t> млн. 100 тыс. евреев из 27 стран,</a:t>
            </a:r>
            <a:endParaRPr lang="ru-RU" sz="3200" b="1" dirty="0">
              <a:solidFill>
                <a:schemeClr val="bg1"/>
              </a:solidFill>
            </a:endParaRPr>
          </a:p>
          <a:p>
            <a:pPr algn="ctr">
              <a:spcBef>
                <a:spcPct val="50000"/>
              </a:spcBef>
            </a:pPr>
            <a:r>
              <a:rPr lang="ru-RU" sz="3200" b="1" dirty="0">
                <a:solidFill>
                  <a:schemeClr val="bg1"/>
                </a:solidFill>
                <a:cs typeface="Times New Roman" pitchFamily="18" charset="0"/>
              </a:rPr>
              <a:t>около 75 тыс. поляков,</a:t>
            </a:r>
            <a:endParaRPr lang="ru-RU" sz="3200" b="1" dirty="0">
              <a:solidFill>
                <a:schemeClr val="bg1"/>
              </a:solidFill>
            </a:endParaRPr>
          </a:p>
          <a:p>
            <a:pPr algn="ctr">
              <a:spcBef>
                <a:spcPct val="50000"/>
              </a:spcBef>
            </a:pPr>
            <a:r>
              <a:rPr lang="ru-RU" sz="3200" b="1" dirty="0">
                <a:solidFill>
                  <a:schemeClr val="bg1"/>
                </a:solidFill>
                <a:cs typeface="Times New Roman" pitchFamily="18" charset="0"/>
              </a:rPr>
              <a:t>21 тыс. цыган,</a:t>
            </a:r>
            <a:endParaRPr lang="ru-RU" sz="3200" b="1" dirty="0">
              <a:solidFill>
                <a:schemeClr val="bg1"/>
              </a:solidFill>
            </a:endParaRPr>
          </a:p>
          <a:p>
            <a:pPr algn="ctr">
              <a:spcBef>
                <a:spcPct val="50000"/>
              </a:spcBef>
            </a:pPr>
            <a:r>
              <a:rPr lang="ru-RU" sz="3200" b="1" dirty="0">
                <a:solidFill>
                  <a:schemeClr val="bg1"/>
                </a:solidFill>
                <a:cs typeface="Times New Roman" pitchFamily="18" charset="0"/>
              </a:rPr>
              <a:t>15 тыс. советских военнопленных и</a:t>
            </a:r>
            <a:endParaRPr lang="ru-RU" sz="3200" b="1" dirty="0">
              <a:solidFill>
                <a:schemeClr val="bg1"/>
              </a:solidFill>
            </a:endParaRPr>
          </a:p>
          <a:p>
            <a:pPr algn="ctr">
              <a:spcBef>
                <a:spcPct val="50000"/>
              </a:spcBef>
            </a:pPr>
            <a:r>
              <a:rPr lang="ru-RU" sz="3200" b="1" dirty="0">
                <a:solidFill>
                  <a:schemeClr val="bg1"/>
                </a:solidFill>
                <a:cs typeface="Times New Roman" pitchFamily="18" charset="0"/>
              </a:rPr>
              <a:t>15 тыс. представителей других национальностей.</a:t>
            </a:r>
            <a:r>
              <a:rPr lang="ru-RU" sz="3200" b="1" dirty="0">
                <a:solidFill>
                  <a:schemeClr val="bg1"/>
                </a:solidFill>
              </a:rPr>
              <a:t> </a:t>
            </a:r>
          </a:p>
          <a:p>
            <a:pPr algn="ctr">
              <a:spcBef>
                <a:spcPct val="50000"/>
              </a:spcBef>
            </a:pPr>
            <a:endParaRPr lang="ru-RU" sz="36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2" tgtFrame="&quot;_blank&quot;"/>
          </p:cNvPr>
          <p:cNvPicPr/>
          <p:nvPr/>
        </p:nvPicPr>
        <p:blipFill>
          <a:blip r:embed="rId3"/>
          <a:srcRect/>
          <a:stretch>
            <a:fillRect/>
          </a:stretch>
        </p:blipFill>
        <p:spPr bwMode="auto">
          <a:xfrm>
            <a:off x="1357290" y="500042"/>
            <a:ext cx="6286544" cy="4271963"/>
          </a:xfrm>
          <a:prstGeom prst="rect">
            <a:avLst/>
          </a:prstGeom>
          <a:noFill/>
          <a:ln w="9525">
            <a:noFill/>
            <a:miter lim="800000"/>
            <a:headEnd/>
            <a:tailEnd/>
          </a:ln>
        </p:spPr>
      </p:pic>
      <p:sp>
        <p:nvSpPr>
          <p:cNvPr id="3" name="TextBox 2"/>
          <p:cNvSpPr txBox="1"/>
          <p:nvPr/>
        </p:nvSpPr>
        <p:spPr>
          <a:xfrm>
            <a:off x="214282" y="4929198"/>
            <a:ext cx="8929718" cy="1354217"/>
          </a:xfrm>
          <a:prstGeom prst="rect">
            <a:avLst/>
          </a:prstGeom>
          <a:noFill/>
        </p:spPr>
        <p:txBody>
          <a:bodyPr wrap="square" rtlCol="0">
            <a:spAutoFit/>
          </a:bodyPr>
          <a:lstStyle/>
          <a:p>
            <a:pPr algn="ctr"/>
            <a:r>
              <a:rPr lang="ru-RU" sz="3200" b="1" dirty="0">
                <a:solidFill>
                  <a:srgbClr val="FFFF00"/>
                </a:solidFill>
              </a:rPr>
              <a:t>Запомните это и расскажите своим детям. Эта история не должна повторяться.</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785794"/>
            <a:ext cx="8643998" cy="5429288"/>
          </a:xfrm>
        </p:spPr>
        <p:txBody>
          <a:bodyPr/>
          <a:lstStyle/>
          <a:p>
            <a:r>
              <a:rPr lang="ru-RU" dirty="0" smtClean="0">
                <a:solidFill>
                  <a:schemeClr val="bg1"/>
                </a:solidFill>
              </a:rPr>
              <a:t>По ранним послевоенным оценкам, для использования рабского труда, изоляции, наказания и уничтожения евреев и других групп населения, считавшихся «неполноценными», нацисты создали около </a:t>
            </a:r>
            <a:r>
              <a:rPr lang="ru-RU" sz="4000" b="1" u="sng" dirty="0" smtClean="0">
                <a:solidFill>
                  <a:srgbClr val="FF5050"/>
                </a:solidFill>
              </a:rPr>
              <a:t>7 000 </a:t>
            </a:r>
            <a:r>
              <a:rPr lang="ru-RU" dirty="0" smtClean="0">
                <a:solidFill>
                  <a:schemeClr val="bg1"/>
                </a:solidFill>
              </a:rPr>
              <a:t>лагерей и гетто  </a:t>
            </a:r>
            <a:r>
              <a:rPr lang="ru-RU" dirty="0" smtClean="0"/>
              <a:t> </a:t>
            </a:r>
          </a:p>
          <a:p>
            <a:endParaRPr lang="ru-RU" dirty="0" smtClean="0"/>
          </a:p>
          <a:p>
            <a:endParaRPr lang="ru-RU" sz="800" dirty="0" smtClean="0"/>
          </a:p>
          <a:p>
            <a:pPr lvl="2"/>
            <a:r>
              <a:rPr lang="ru-RU" sz="1600" dirty="0" smtClean="0">
                <a:solidFill>
                  <a:srgbClr val="FFFF99"/>
                </a:solidFill>
              </a:rPr>
              <a:t>(</a:t>
            </a:r>
            <a:r>
              <a:rPr lang="ru-RU" dirty="0" smtClean="0">
                <a:solidFill>
                  <a:srgbClr val="FFFF99"/>
                </a:solidFill>
              </a:rPr>
              <a:t>ГЕТТО - от </a:t>
            </a:r>
            <a:r>
              <a:rPr lang="ru-RU" dirty="0" err="1" smtClean="0">
                <a:solidFill>
                  <a:srgbClr val="FFFF99"/>
                </a:solidFill>
              </a:rPr>
              <a:t>итал</a:t>
            </a:r>
            <a:r>
              <a:rPr lang="ru-RU" dirty="0" smtClean="0">
                <a:solidFill>
                  <a:srgbClr val="FFFF99"/>
                </a:solidFill>
              </a:rPr>
              <a:t>. «новая литейная») — районы крупных городов, где проживают этнические меньшинства, добровольно либо принудительно). </a:t>
            </a:r>
            <a:endParaRPr lang="ru-RU" dirty="0">
              <a:solidFill>
                <a:srgbClr val="FFFF9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642918"/>
            <a:ext cx="8929718" cy="4525963"/>
          </a:xfrm>
        </p:spPr>
        <p:txBody>
          <a:bodyPr/>
          <a:lstStyle/>
          <a:p>
            <a:r>
              <a:rPr lang="ru-RU" sz="2400" dirty="0" smtClean="0">
                <a:solidFill>
                  <a:schemeClr val="accent2"/>
                </a:solidFill>
              </a:rPr>
              <a:t>По мнению некоторых исследователей, программа истребления евреев в </a:t>
            </a:r>
            <a:r>
              <a:rPr lang="ru-RU" sz="2400" u="sng" dirty="0" smtClean="0">
                <a:solidFill>
                  <a:schemeClr val="accent2"/>
                </a:solidFill>
                <a:hlinkClick r:id="rId2" tooltip="1943"/>
              </a:rPr>
              <a:t>1943</a:t>
            </a:r>
            <a:r>
              <a:rPr lang="ru-RU" sz="2400" dirty="0" smtClean="0">
                <a:solidFill>
                  <a:schemeClr val="accent2"/>
                </a:solidFill>
              </a:rPr>
              <a:t>—</a:t>
            </a:r>
            <a:r>
              <a:rPr lang="ru-RU" sz="2400" u="sng" dirty="0" smtClean="0">
                <a:solidFill>
                  <a:schemeClr val="accent2"/>
                </a:solidFill>
                <a:hlinkClick r:id="rId3" tooltip="1945"/>
              </a:rPr>
              <a:t>1945</a:t>
            </a:r>
            <a:r>
              <a:rPr lang="ru-RU" sz="2400" dirty="0" smtClean="0">
                <a:solidFill>
                  <a:schemeClr val="accent2"/>
                </a:solidFill>
              </a:rPr>
              <a:t> гг. (до капитуляции Германии в мае 1945 г.) была выполнена на две трети. Нехватка рабочей силы и одновременно экономически бессмысленное убийство миллионов людей вызвали в 1943—1944 гг. сомнения у нацистской верхушки в правильности подхода к «окончательному решению». В 1943 г. </a:t>
            </a:r>
            <a:r>
              <a:rPr lang="ru-RU" sz="2400" u="sng" dirty="0" err="1" smtClean="0">
                <a:solidFill>
                  <a:schemeClr val="accent2"/>
                </a:solidFill>
                <a:hlinkClick r:id="rId4" tooltip="Гиммлер, Генрих"/>
              </a:rPr>
              <a:t>Гиммлер</a:t>
            </a:r>
            <a:r>
              <a:rPr lang="ru-RU" sz="2400" dirty="0" smtClean="0">
                <a:solidFill>
                  <a:schemeClr val="accent2"/>
                </a:solidFill>
              </a:rPr>
              <a:t> отдал приказ об использовании труда уцелевших евреев в интересах ведения войны. В определённый момент </a:t>
            </a:r>
            <a:r>
              <a:rPr lang="ru-RU" sz="2400" dirty="0" err="1" smtClean="0">
                <a:solidFill>
                  <a:schemeClr val="accent2"/>
                </a:solidFill>
              </a:rPr>
              <a:t>Гиммлер</a:t>
            </a:r>
            <a:r>
              <a:rPr lang="ru-RU" sz="2400" dirty="0" smtClean="0">
                <a:solidFill>
                  <a:schemeClr val="accent2"/>
                </a:solidFill>
              </a:rPr>
              <a:t> даже предложил освободить часть евреев в обмен на политические уступки (включая и возможность переговоров о заключении сепаратного мира с Западом) или за колоссальный выкуп (смотри статью </a:t>
            </a:r>
            <a:r>
              <a:rPr lang="ru-RU" sz="2400" u="sng" dirty="0" smtClean="0">
                <a:solidFill>
                  <a:schemeClr val="accent2"/>
                </a:solidFill>
                <a:hlinkClick r:id="rId5" tooltip="Кровь за товары (страница отсутствует)"/>
              </a:rPr>
              <a:t>Кровь за товары</a:t>
            </a:r>
            <a:r>
              <a:rPr lang="ru-RU" sz="2400" dirty="0" smtClean="0">
                <a:solidFill>
                  <a:schemeClr val="accent2"/>
                </a:solidFill>
              </a:rPr>
              <a:t>).</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381000"/>
            <a:ext cx="2895600" cy="2514600"/>
            <a:chOff x="240" y="240"/>
            <a:chExt cx="1824" cy="1584"/>
          </a:xfrm>
        </p:grpSpPr>
        <p:pic>
          <p:nvPicPr>
            <p:cNvPr id="4099" name="Picture 3" descr="б3">
              <a:hlinkClick r:id="rId3" action="ppaction://hlinksldjump"/>
            </p:cNvPr>
            <p:cNvPicPr>
              <a:picLocks noChangeAspect="1" noChangeArrowheads="1"/>
            </p:cNvPicPr>
            <p:nvPr/>
          </p:nvPicPr>
          <p:blipFill>
            <a:blip r:embed="rId4"/>
            <a:srcRect/>
            <a:stretch>
              <a:fillRect/>
            </a:stretch>
          </p:blipFill>
          <p:spPr bwMode="auto">
            <a:xfrm>
              <a:off x="240" y="240"/>
              <a:ext cx="1776" cy="1173"/>
            </a:xfrm>
            <a:prstGeom prst="rect">
              <a:avLst/>
            </a:prstGeom>
            <a:noFill/>
          </p:spPr>
        </p:pic>
        <p:sp>
          <p:nvSpPr>
            <p:cNvPr id="4100" name="Text Box 4"/>
            <p:cNvSpPr txBox="1">
              <a:spLocks noChangeArrowheads="1"/>
            </p:cNvSpPr>
            <p:nvPr/>
          </p:nvSpPr>
          <p:spPr bwMode="auto">
            <a:xfrm>
              <a:off x="288" y="1536"/>
              <a:ext cx="1776" cy="288"/>
            </a:xfrm>
            <a:prstGeom prst="rect">
              <a:avLst/>
            </a:prstGeom>
            <a:noFill/>
            <a:ln w="9525">
              <a:noFill/>
              <a:miter lim="800000"/>
              <a:headEnd/>
              <a:tailEnd/>
            </a:ln>
            <a:effectLst/>
          </p:spPr>
          <p:txBody>
            <a:bodyPr>
              <a:spAutoFit/>
            </a:bodyPr>
            <a:lstStyle/>
            <a:p>
              <a:pPr algn="ctr">
                <a:spcBef>
                  <a:spcPct val="50000"/>
                </a:spcBef>
              </a:pPr>
              <a:r>
                <a:rPr lang="ru-RU" b="1">
                  <a:solidFill>
                    <a:schemeClr val="bg1"/>
                  </a:solidFill>
                </a:rPr>
                <a:t>Бухенвальд…</a:t>
              </a:r>
            </a:p>
          </p:txBody>
        </p:sp>
      </p:grpSp>
      <p:grpSp>
        <p:nvGrpSpPr>
          <p:cNvPr id="3" name="Group 5"/>
          <p:cNvGrpSpPr>
            <a:grpSpLocks/>
          </p:cNvGrpSpPr>
          <p:nvPr/>
        </p:nvGrpSpPr>
        <p:grpSpPr bwMode="auto">
          <a:xfrm>
            <a:off x="6248400" y="3733800"/>
            <a:ext cx="2895600" cy="2438400"/>
            <a:chOff x="3936" y="240"/>
            <a:chExt cx="1824" cy="1536"/>
          </a:xfrm>
        </p:grpSpPr>
        <p:pic>
          <p:nvPicPr>
            <p:cNvPr id="4102" name="Picture 6" descr="майданек2">
              <a:hlinkClick r:id="rId5" action="ppaction://hlinksldjump"/>
            </p:cNvPr>
            <p:cNvPicPr>
              <a:picLocks noChangeAspect="1" noChangeArrowheads="1"/>
            </p:cNvPicPr>
            <p:nvPr/>
          </p:nvPicPr>
          <p:blipFill>
            <a:blip r:embed="rId6"/>
            <a:srcRect/>
            <a:stretch>
              <a:fillRect/>
            </a:stretch>
          </p:blipFill>
          <p:spPr bwMode="auto">
            <a:xfrm>
              <a:off x="3936" y="240"/>
              <a:ext cx="1680" cy="1146"/>
            </a:xfrm>
            <a:prstGeom prst="rect">
              <a:avLst/>
            </a:prstGeom>
            <a:noFill/>
          </p:spPr>
        </p:pic>
        <p:sp>
          <p:nvSpPr>
            <p:cNvPr id="4103" name="Text Box 7"/>
            <p:cNvSpPr txBox="1">
              <a:spLocks noChangeArrowheads="1"/>
            </p:cNvSpPr>
            <p:nvPr/>
          </p:nvSpPr>
          <p:spPr bwMode="auto">
            <a:xfrm>
              <a:off x="3984" y="1488"/>
              <a:ext cx="1776" cy="288"/>
            </a:xfrm>
            <a:prstGeom prst="rect">
              <a:avLst/>
            </a:prstGeom>
            <a:noFill/>
            <a:ln w="9525">
              <a:noFill/>
              <a:miter lim="800000"/>
              <a:headEnd/>
              <a:tailEnd/>
            </a:ln>
            <a:effectLst/>
          </p:spPr>
          <p:txBody>
            <a:bodyPr>
              <a:spAutoFit/>
            </a:bodyPr>
            <a:lstStyle/>
            <a:p>
              <a:pPr algn="ctr">
                <a:spcBef>
                  <a:spcPct val="50000"/>
                </a:spcBef>
              </a:pPr>
              <a:r>
                <a:rPr lang="ru-RU" b="1">
                  <a:solidFill>
                    <a:schemeClr val="bg1"/>
                  </a:solidFill>
                </a:rPr>
                <a:t>Майданек…</a:t>
              </a:r>
            </a:p>
          </p:txBody>
        </p:sp>
      </p:grpSp>
      <p:grpSp>
        <p:nvGrpSpPr>
          <p:cNvPr id="4" name="Group 8"/>
          <p:cNvGrpSpPr>
            <a:grpSpLocks/>
          </p:cNvGrpSpPr>
          <p:nvPr/>
        </p:nvGrpSpPr>
        <p:grpSpPr bwMode="auto">
          <a:xfrm>
            <a:off x="533400" y="3886200"/>
            <a:ext cx="2819400" cy="2438400"/>
            <a:chOff x="336" y="2448"/>
            <a:chExt cx="1776" cy="1536"/>
          </a:xfrm>
        </p:grpSpPr>
        <p:pic>
          <p:nvPicPr>
            <p:cNvPr id="4105" name="Picture 9" descr="дахау3">
              <a:hlinkClick r:id="rId7" action="ppaction://hlinksldjump"/>
            </p:cNvPr>
            <p:cNvPicPr>
              <a:picLocks noChangeAspect="1" noChangeArrowheads="1"/>
            </p:cNvPicPr>
            <p:nvPr/>
          </p:nvPicPr>
          <p:blipFill>
            <a:blip r:embed="rId8"/>
            <a:srcRect/>
            <a:stretch>
              <a:fillRect/>
            </a:stretch>
          </p:blipFill>
          <p:spPr bwMode="auto">
            <a:xfrm>
              <a:off x="432" y="2448"/>
              <a:ext cx="1680" cy="1176"/>
            </a:xfrm>
            <a:prstGeom prst="rect">
              <a:avLst/>
            </a:prstGeom>
            <a:noFill/>
          </p:spPr>
        </p:pic>
        <p:sp>
          <p:nvSpPr>
            <p:cNvPr id="4106" name="Text Box 10"/>
            <p:cNvSpPr txBox="1">
              <a:spLocks noChangeArrowheads="1"/>
            </p:cNvSpPr>
            <p:nvPr/>
          </p:nvSpPr>
          <p:spPr bwMode="auto">
            <a:xfrm>
              <a:off x="336" y="3696"/>
              <a:ext cx="1776" cy="288"/>
            </a:xfrm>
            <a:prstGeom prst="rect">
              <a:avLst/>
            </a:prstGeom>
            <a:noFill/>
            <a:ln w="9525">
              <a:noFill/>
              <a:miter lim="800000"/>
              <a:headEnd/>
              <a:tailEnd/>
            </a:ln>
            <a:effectLst/>
          </p:spPr>
          <p:txBody>
            <a:bodyPr>
              <a:spAutoFit/>
            </a:bodyPr>
            <a:lstStyle/>
            <a:p>
              <a:pPr algn="ctr">
                <a:spcBef>
                  <a:spcPct val="50000"/>
                </a:spcBef>
              </a:pPr>
              <a:r>
                <a:rPr lang="ru-RU" b="1">
                  <a:solidFill>
                    <a:schemeClr val="bg1"/>
                  </a:solidFill>
                </a:rPr>
                <a:t>Д а х а у…</a:t>
              </a:r>
            </a:p>
          </p:txBody>
        </p:sp>
      </p:grpSp>
      <p:grpSp>
        <p:nvGrpSpPr>
          <p:cNvPr id="5" name="Group 11"/>
          <p:cNvGrpSpPr>
            <a:grpSpLocks/>
          </p:cNvGrpSpPr>
          <p:nvPr/>
        </p:nvGrpSpPr>
        <p:grpSpPr bwMode="auto">
          <a:xfrm>
            <a:off x="5943600" y="304800"/>
            <a:ext cx="2895600" cy="2514600"/>
            <a:chOff x="3696" y="2400"/>
            <a:chExt cx="1824" cy="1584"/>
          </a:xfrm>
        </p:grpSpPr>
        <p:pic>
          <p:nvPicPr>
            <p:cNvPr id="4108" name="Picture 12" descr="освенцим4">
              <a:hlinkClick r:id="rId9" action="ppaction://hlinksldjump"/>
            </p:cNvPr>
            <p:cNvPicPr>
              <a:picLocks noChangeAspect="1" noChangeArrowheads="1"/>
            </p:cNvPicPr>
            <p:nvPr/>
          </p:nvPicPr>
          <p:blipFill>
            <a:blip r:embed="rId10"/>
            <a:srcRect t="7974"/>
            <a:stretch>
              <a:fillRect/>
            </a:stretch>
          </p:blipFill>
          <p:spPr bwMode="auto">
            <a:xfrm>
              <a:off x="3696" y="2400"/>
              <a:ext cx="1824" cy="1133"/>
            </a:xfrm>
            <a:prstGeom prst="rect">
              <a:avLst/>
            </a:prstGeom>
            <a:noFill/>
          </p:spPr>
        </p:pic>
        <p:sp>
          <p:nvSpPr>
            <p:cNvPr id="4109" name="Text Box 13"/>
            <p:cNvSpPr txBox="1">
              <a:spLocks noChangeArrowheads="1"/>
            </p:cNvSpPr>
            <p:nvPr/>
          </p:nvSpPr>
          <p:spPr bwMode="auto">
            <a:xfrm>
              <a:off x="3744" y="3696"/>
              <a:ext cx="1776" cy="288"/>
            </a:xfrm>
            <a:prstGeom prst="rect">
              <a:avLst/>
            </a:prstGeom>
            <a:noFill/>
            <a:ln w="9525">
              <a:noFill/>
              <a:miter lim="800000"/>
              <a:headEnd/>
              <a:tailEnd/>
            </a:ln>
            <a:effectLst/>
          </p:spPr>
          <p:txBody>
            <a:bodyPr>
              <a:spAutoFit/>
            </a:bodyPr>
            <a:lstStyle/>
            <a:p>
              <a:pPr algn="ctr">
                <a:spcBef>
                  <a:spcPct val="50000"/>
                </a:spcBef>
              </a:pPr>
              <a:r>
                <a:rPr lang="ru-RU" b="1">
                  <a:solidFill>
                    <a:schemeClr val="bg1"/>
                  </a:solidFill>
                </a:rPr>
                <a:t>Освенцим…</a:t>
              </a:r>
            </a:p>
          </p:txBody>
        </p:sp>
      </p:grpSp>
      <p:sp>
        <p:nvSpPr>
          <p:cNvPr id="4110" name="AutoShape 14"/>
          <p:cNvSpPr>
            <a:spLocks noChangeArrowheads="1"/>
          </p:cNvSpPr>
          <p:nvPr/>
        </p:nvSpPr>
        <p:spPr bwMode="auto">
          <a:xfrm>
            <a:off x="3500430" y="2571744"/>
            <a:ext cx="2643206" cy="2643206"/>
          </a:xfrm>
          <a:prstGeom prst="irregularSeal2">
            <a:avLst/>
          </a:prstGeom>
          <a:gradFill rotWithShape="0">
            <a:gsLst>
              <a:gs pos="0">
                <a:schemeClr val="bg1"/>
              </a:gs>
              <a:gs pos="100000">
                <a:srgbClr val="FF0000"/>
              </a:gs>
            </a:gsLst>
            <a:path path="shape">
              <a:fillToRect l="50000" t="50000" r="50000" b="50000"/>
            </a:path>
          </a:gradFill>
          <a:ln w="9525">
            <a:noFill/>
            <a:miter lim="800000"/>
            <a:headEnd/>
            <a:tailEnd/>
          </a:ln>
          <a:effectLst/>
        </p:spPr>
        <p:txBody>
          <a:bodyPr wrap="none" anchor="ctr"/>
          <a:lstStyle/>
          <a:p>
            <a:pPr algn="ctr"/>
            <a:r>
              <a:rPr lang="ru-RU" sz="4800" b="1" dirty="0"/>
              <a:t>1941</a:t>
            </a:r>
          </a:p>
          <a:p>
            <a:pPr algn="ctr"/>
            <a:r>
              <a:rPr lang="ru-RU" sz="4800" b="1" dirty="0"/>
              <a:t>1945</a:t>
            </a:r>
          </a:p>
        </p:txBody>
      </p:sp>
      <p:sp>
        <p:nvSpPr>
          <p:cNvPr id="4111" name="Rectangle 15">
            <a:hlinkClick r:id="rId3" action="ppaction://hlinksldjump"/>
          </p:cNvPr>
          <p:cNvSpPr>
            <a:spLocks noChangeArrowheads="1"/>
          </p:cNvSpPr>
          <p:nvPr/>
        </p:nvSpPr>
        <p:spPr bwMode="auto">
          <a:xfrm>
            <a:off x="0" y="0"/>
            <a:ext cx="3962400" cy="3276600"/>
          </a:xfrm>
          <a:prstGeom prst="rect">
            <a:avLst/>
          </a:prstGeom>
          <a:noFill/>
          <a:ln w="9525">
            <a:noFill/>
            <a:miter lim="800000"/>
            <a:headEnd/>
            <a:tailEnd/>
          </a:ln>
          <a:effectLst/>
        </p:spPr>
        <p:txBody>
          <a:bodyPr wrap="none" anchor="ctr"/>
          <a:lstStyle/>
          <a:p>
            <a:endParaRPr lang="ru-RU"/>
          </a:p>
        </p:txBody>
      </p:sp>
      <p:sp>
        <p:nvSpPr>
          <p:cNvPr id="4112" name="Rectangle 16">
            <a:hlinkClick r:id="rId9" action="ppaction://hlinksldjump"/>
          </p:cNvPr>
          <p:cNvSpPr>
            <a:spLocks noChangeArrowheads="1"/>
          </p:cNvSpPr>
          <p:nvPr/>
        </p:nvSpPr>
        <p:spPr bwMode="auto">
          <a:xfrm>
            <a:off x="5181600" y="0"/>
            <a:ext cx="3962400" cy="3276600"/>
          </a:xfrm>
          <a:prstGeom prst="rect">
            <a:avLst/>
          </a:prstGeom>
          <a:noFill/>
          <a:ln w="9525">
            <a:noFill/>
            <a:miter lim="800000"/>
            <a:headEnd/>
            <a:tailEnd/>
          </a:ln>
          <a:effectLst/>
        </p:spPr>
        <p:txBody>
          <a:bodyPr wrap="none" anchor="ctr"/>
          <a:lstStyle/>
          <a:p>
            <a:endParaRPr lang="ru-RU"/>
          </a:p>
        </p:txBody>
      </p:sp>
      <p:sp>
        <p:nvSpPr>
          <p:cNvPr id="4113" name="Rectangle 17">
            <a:hlinkClick r:id="rId5" action="ppaction://hlinksldjump"/>
          </p:cNvPr>
          <p:cNvSpPr>
            <a:spLocks noChangeArrowheads="1"/>
          </p:cNvSpPr>
          <p:nvPr/>
        </p:nvSpPr>
        <p:spPr bwMode="auto">
          <a:xfrm>
            <a:off x="5181600" y="152400"/>
            <a:ext cx="3962400" cy="3276600"/>
          </a:xfrm>
          <a:prstGeom prst="rect">
            <a:avLst/>
          </a:prstGeom>
          <a:noFill/>
          <a:ln w="9525">
            <a:noFill/>
            <a:miter lim="800000"/>
            <a:headEnd/>
            <a:tailEnd/>
          </a:ln>
          <a:effectLst/>
        </p:spPr>
        <p:txBody>
          <a:bodyPr wrap="none" anchor="ctr"/>
          <a:lstStyle/>
          <a:p>
            <a:endParaRPr lang="ru-RU"/>
          </a:p>
        </p:txBody>
      </p:sp>
      <p:sp>
        <p:nvSpPr>
          <p:cNvPr id="4114" name="Rectangle 18">
            <a:hlinkClick r:id="rId5" action="ppaction://hlinksldjump"/>
          </p:cNvPr>
          <p:cNvSpPr>
            <a:spLocks noChangeArrowheads="1"/>
          </p:cNvSpPr>
          <p:nvPr/>
        </p:nvSpPr>
        <p:spPr bwMode="auto">
          <a:xfrm>
            <a:off x="5929322" y="0"/>
            <a:ext cx="3214678" cy="2786058"/>
          </a:xfrm>
          <a:prstGeom prst="rect">
            <a:avLst/>
          </a:prstGeom>
          <a:noFill/>
          <a:ln w="9525">
            <a:noFill/>
            <a:miter lim="800000"/>
            <a:headEnd/>
            <a:tailEnd/>
          </a:ln>
          <a:effectLst/>
        </p:spPr>
        <p:txBody>
          <a:bodyPr wrap="none" anchor="ctr"/>
          <a:lstStyle/>
          <a:p>
            <a:endParaRPr lang="ru-RU"/>
          </a:p>
        </p:txBody>
      </p:sp>
      <p:sp>
        <p:nvSpPr>
          <p:cNvPr id="4115" name="Rectangle 19">
            <a:hlinkClick r:id="rId7" action="ppaction://hlinksldjump"/>
          </p:cNvPr>
          <p:cNvSpPr>
            <a:spLocks noChangeArrowheads="1"/>
          </p:cNvSpPr>
          <p:nvPr/>
        </p:nvSpPr>
        <p:spPr bwMode="auto">
          <a:xfrm>
            <a:off x="152400" y="3505200"/>
            <a:ext cx="3962400" cy="3276600"/>
          </a:xfrm>
          <a:prstGeom prst="rect">
            <a:avLst/>
          </a:prstGeom>
          <a:noFill/>
          <a:ln w="9525">
            <a:noFill/>
            <a:miter lim="800000"/>
            <a:headEnd/>
            <a:tailEnd/>
          </a:ln>
          <a:effectLst/>
        </p:spPr>
        <p:txBody>
          <a:bodyPr wrap="none" anchor="ctr"/>
          <a:lstStyle/>
          <a:p>
            <a:endParaRPr lang="ru-RU"/>
          </a:p>
        </p:txBody>
      </p:sp>
      <p:sp>
        <p:nvSpPr>
          <p:cNvPr id="4116" name="Rectangle 20">
            <a:hlinkClick r:id="rId3" action="ppaction://hlinksldjump"/>
          </p:cNvPr>
          <p:cNvSpPr>
            <a:spLocks noChangeArrowheads="1"/>
          </p:cNvSpPr>
          <p:nvPr/>
        </p:nvSpPr>
        <p:spPr bwMode="auto">
          <a:xfrm>
            <a:off x="0" y="0"/>
            <a:ext cx="3962400" cy="3276600"/>
          </a:xfrm>
          <a:prstGeom prst="rect">
            <a:avLst/>
          </a:prstGeom>
          <a:noFill/>
          <a:ln w="9525">
            <a:noFill/>
            <a:miter lim="800000"/>
            <a:headEnd/>
            <a:tailEnd/>
          </a:ln>
          <a:effectLst/>
        </p:spPr>
        <p:txBody>
          <a:bodyPr wrap="none" anchor="ctr"/>
          <a:lstStyle/>
          <a:p>
            <a:endParaRPr lang="ru-RU"/>
          </a:p>
        </p:txBody>
      </p:sp>
      <p:sp>
        <p:nvSpPr>
          <p:cNvPr id="4117" name="Rectangle 21">
            <a:hlinkClick r:id="rId3" action="ppaction://hlinksldjump"/>
          </p:cNvPr>
          <p:cNvSpPr>
            <a:spLocks noChangeArrowheads="1"/>
          </p:cNvSpPr>
          <p:nvPr/>
        </p:nvSpPr>
        <p:spPr bwMode="auto">
          <a:xfrm>
            <a:off x="285720" y="0"/>
            <a:ext cx="2643206" cy="2357430"/>
          </a:xfrm>
          <a:prstGeom prst="rect">
            <a:avLst/>
          </a:prstGeom>
          <a:noFill/>
          <a:ln w="9525">
            <a:noFill/>
            <a:miter lim="800000"/>
            <a:headEnd/>
            <a:tailEnd/>
          </a:ln>
          <a:effectLst/>
        </p:spPr>
        <p:txBody>
          <a:bodyPr wrap="none" anchor="ctr"/>
          <a:lstStyle/>
          <a:p>
            <a:endParaRPr lang="ru-RU"/>
          </a:p>
        </p:txBody>
      </p:sp>
      <p:grpSp>
        <p:nvGrpSpPr>
          <p:cNvPr id="6" name="Group 22"/>
          <p:cNvGrpSpPr>
            <a:grpSpLocks/>
          </p:cNvGrpSpPr>
          <p:nvPr/>
        </p:nvGrpSpPr>
        <p:grpSpPr bwMode="auto">
          <a:xfrm>
            <a:off x="539750" y="3860800"/>
            <a:ext cx="2819400" cy="2438400"/>
            <a:chOff x="336" y="2448"/>
            <a:chExt cx="1776" cy="1536"/>
          </a:xfrm>
        </p:grpSpPr>
        <p:pic>
          <p:nvPicPr>
            <p:cNvPr id="4119" name="Picture 23" descr="дахау3">
              <a:hlinkClick r:id="rId7" action="ppaction://hlinksldjump"/>
            </p:cNvPr>
            <p:cNvPicPr>
              <a:picLocks noChangeAspect="1" noChangeArrowheads="1"/>
            </p:cNvPicPr>
            <p:nvPr/>
          </p:nvPicPr>
          <p:blipFill>
            <a:blip r:embed="rId8"/>
            <a:srcRect/>
            <a:stretch>
              <a:fillRect/>
            </a:stretch>
          </p:blipFill>
          <p:spPr bwMode="auto">
            <a:xfrm>
              <a:off x="432" y="2448"/>
              <a:ext cx="1680" cy="1176"/>
            </a:xfrm>
            <a:prstGeom prst="rect">
              <a:avLst/>
            </a:prstGeom>
            <a:noFill/>
          </p:spPr>
        </p:pic>
        <p:sp>
          <p:nvSpPr>
            <p:cNvPr id="4120" name="Text Box 24"/>
            <p:cNvSpPr txBox="1">
              <a:spLocks noChangeArrowheads="1"/>
            </p:cNvSpPr>
            <p:nvPr/>
          </p:nvSpPr>
          <p:spPr bwMode="auto">
            <a:xfrm>
              <a:off x="336" y="3696"/>
              <a:ext cx="1776" cy="288"/>
            </a:xfrm>
            <a:prstGeom prst="rect">
              <a:avLst/>
            </a:prstGeom>
            <a:noFill/>
            <a:ln w="9525">
              <a:noFill/>
              <a:miter lim="800000"/>
              <a:headEnd/>
              <a:tailEnd/>
            </a:ln>
            <a:effectLst/>
          </p:spPr>
          <p:txBody>
            <a:bodyPr>
              <a:spAutoFit/>
            </a:bodyPr>
            <a:lstStyle/>
            <a:p>
              <a:pPr algn="ctr">
                <a:spcBef>
                  <a:spcPct val="50000"/>
                </a:spcBef>
              </a:pPr>
              <a:r>
                <a:rPr lang="ru-RU" b="1">
                  <a:solidFill>
                    <a:schemeClr val="bg1"/>
                  </a:solidFill>
                </a:rPr>
                <a:t>Д а х а у…</a:t>
              </a:r>
            </a:p>
          </p:txBody>
        </p:sp>
      </p:grpSp>
      <p:sp>
        <p:nvSpPr>
          <p:cNvPr id="25" name="Заголовок 1"/>
          <p:cNvSpPr txBox="1">
            <a:spLocks/>
          </p:cNvSpPr>
          <p:nvPr/>
        </p:nvSpPr>
        <p:spPr>
          <a:xfrm>
            <a:off x="714348" y="214290"/>
            <a:ext cx="7772400" cy="107157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400" b="1" i="0" u="none" strike="noStrike" kern="0" cap="none" spc="0" normalizeH="0" baseline="0" noProof="0" dirty="0" smtClean="0">
                <a:ln>
                  <a:noFill/>
                </a:ln>
                <a:solidFill>
                  <a:schemeClr val="tx2"/>
                </a:solidFill>
                <a:effectLst/>
                <a:uLnTx/>
                <a:uFillTx/>
                <a:latin typeface="+mj-lt"/>
                <a:ea typeface="+mj-ea"/>
                <a:cs typeface="+mj-cs"/>
              </a:rPr>
              <a:t/>
            </a:r>
            <a:br>
              <a:rPr kumimoji="0" lang="ru-RU" sz="4400" b="1" i="0" u="none" strike="noStrike" kern="0" cap="none" spc="0" normalizeH="0" baseline="0" noProof="0" dirty="0" smtClean="0">
                <a:ln>
                  <a:noFill/>
                </a:ln>
                <a:solidFill>
                  <a:schemeClr val="tx2"/>
                </a:solidFill>
                <a:effectLst/>
                <a:uLnTx/>
                <a:uFillTx/>
                <a:latin typeface="+mj-lt"/>
                <a:ea typeface="+mj-ea"/>
                <a:cs typeface="+mj-cs"/>
              </a:rPr>
            </a:br>
            <a:r>
              <a:rPr kumimoji="0" lang="ru-RU" sz="4400" b="1" i="0" u="none" strike="noStrike" kern="0" cap="none" spc="0" normalizeH="0" baseline="0" noProof="0" dirty="0" smtClean="0">
                <a:ln>
                  <a:noFill/>
                </a:ln>
                <a:solidFill>
                  <a:schemeClr val="tx2"/>
                </a:solidFill>
                <a:effectLst/>
                <a:uLnTx/>
                <a:uFillTx/>
                <a:latin typeface="+mj-lt"/>
                <a:ea typeface="+mj-ea"/>
                <a:cs typeface="+mj-cs"/>
              </a:rPr>
              <a:t/>
            </a:r>
            <a:br>
              <a:rPr kumimoji="0" lang="ru-RU" sz="4400" b="1" i="0" u="none" strike="noStrike" kern="0" cap="none" spc="0" normalizeH="0" baseline="0" noProof="0" dirty="0" smtClean="0">
                <a:ln>
                  <a:noFill/>
                </a:ln>
                <a:solidFill>
                  <a:schemeClr val="tx2"/>
                </a:solidFill>
                <a:effectLst/>
                <a:uLnTx/>
                <a:uFillTx/>
                <a:latin typeface="+mj-lt"/>
                <a:ea typeface="+mj-ea"/>
                <a:cs typeface="+mj-cs"/>
              </a:rPr>
            </a:br>
            <a:r>
              <a:rPr kumimoji="0" lang="ru-RU" sz="4400" b="1" i="0" u="none" strike="noStrike" kern="0" cap="none" spc="0" normalizeH="0" baseline="0" noProof="0" dirty="0" smtClean="0">
                <a:ln>
                  <a:noFill/>
                </a:ln>
                <a:solidFill>
                  <a:schemeClr val="tx2"/>
                </a:solidFill>
                <a:effectLst/>
                <a:uLnTx/>
                <a:uFillTx/>
                <a:latin typeface="+mj-lt"/>
                <a:ea typeface="+mj-ea"/>
                <a:cs typeface="+mj-cs"/>
              </a:rPr>
              <a:t/>
            </a:r>
            <a:br>
              <a:rPr kumimoji="0" lang="ru-RU" sz="4400" b="1" i="0" u="none" strike="noStrike" kern="0" cap="none" spc="0" normalizeH="0" baseline="0" noProof="0" dirty="0" smtClean="0">
                <a:ln>
                  <a:noFill/>
                </a:ln>
                <a:solidFill>
                  <a:schemeClr val="tx2"/>
                </a:solidFill>
                <a:effectLst/>
                <a:uLnTx/>
                <a:uFillTx/>
                <a:latin typeface="+mj-lt"/>
                <a:ea typeface="+mj-ea"/>
                <a:cs typeface="+mj-cs"/>
              </a:rPr>
            </a:br>
            <a:r>
              <a:rPr kumimoji="0" lang="ru-RU" sz="4400" b="1" i="0" u="none" strike="noStrike" kern="0" cap="none" spc="0" normalizeH="0" baseline="0" noProof="0" dirty="0" smtClean="0">
                <a:ln>
                  <a:noFill/>
                </a:ln>
                <a:solidFill>
                  <a:schemeClr val="tx2"/>
                </a:solidFill>
                <a:effectLst/>
                <a:uLnTx/>
                <a:uFillTx/>
                <a:latin typeface="+mj-lt"/>
                <a:ea typeface="+mj-ea"/>
                <a:cs typeface="+mj-cs"/>
              </a:rPr>
              <a:t/>
            </a:r>
            <a:br>
              <a:rPr kumimoji="0" lang="ru-RU" sz="4400" b="1" i="0" u="none" strike="noStrike" kern="0" cap="none" spc="0" normalizeH="0" baseline="0" noProof="0" dirty="0" smtClean="0">
                <a:ln>
                  <a:noFill/>
                </a:ln>
                <a:solidFill>
                  <a:schemeClr val="tx2"/>
                </a:solidFill>
                <a:effectLst/>
                <a:uLnTx/>
                <a:uFillTx/>
                <a:latin typeface="+mj-lt"/>
                <a:ea typeface="+mj-ea"/>
                <a:cs typeface="+mj-cs"/>
              </a:rPr>
            </a:br>
            <a:r>
              <a:rPr kumimoji="0" lang="ru-RU" sz="4400" b="0" i="0" u="none" strike="noStrike" kern="0" cap="none" spc="0" normalizeH="0" baseline="0" noProof="0" dirty="0" smtClean="0">
                <a:ln>
                  <a:noFill/>
                </a:ln>
                <a:solidFill>
                  <a:schemeClr val="tx2"/>
                </a:solidFill>
                <a:effectLst/>
                <a:uLnTx/>
                <a:uFillTx/>
                <a:latin typeface="+mj-lt"/>
                <a:ea typeface="+mj-ea"/>
                <a:cs typeface="+mj-cs"/>
              </a:rPr>
              <a:t/>
            </a:r>
            <a:br>
              <a:rPr kumimoji="0" lang="ru-RU" sz="4400" b="0" i="0" u="none" strike="noStrike" kern="0" cap="none" spc="0" normalizeH="0" baseline="0" noProof="0" dirty="0" smtClean="0">
                <a:ln>
                  <a:noFill/>
                </a:ln>
                <a:solidFill>
                  <a:schemeClr val="tx2"/>
                </a:solidFill>
                <a:effectLst/>
                <a:uLnTx/>
                <a:uFillTx/>
                <a:latin typeface="+mj-lt"/>
                <a:ea typeface="+mj-ea"/>
                <a:cs typeface="+mj-cs"/>
              </a:rPr>
            </a:br>
            <a:r>
              <a:rPr kumimoji="0" lang="ru-RU" sz="4400" b="1" i="0" u="none" strike="noStrike" kern="0" cap="none" spc="0" normalizeH="0" baseline="0" noProof="0" dirty="0" smtClean="0">
                <a:ln>
                  <a:noFill/>
                </a:ln>
                <a:solidFill>
                  <a:schemeClr val="tx2"/>
                </a:solidFill>
                <a:effectLst/>
                <a:uLnTx/>
                <a:uFillTx/>
                <a:latin typeface="+mj-lt"/>
                <a:ea typeface="+mj-ea"/>
                <a:cs typeface="+mj-cs"/>
              </a:rPr>
              <a:t/>
            </a:r>
            <a:br>
              <a:rPr kumimoji="0" lang="ru-RU" sz="4400" b="1" i="0" u="none" strike="noStrike" kern="0" cap="none" spc="0" normalizeH="0" baseline="0" noProof="0" dirty="0" smtClean="0">
                <a:ln>
                  <a:noFill/>
                </a:ln>
                <a:solidFill>
                  <a:schemeClr val="tx2"/>
                </a:solidFill>
                <a:effectLst/>
                <a:uLnTx/>
                <a:uFillTx/>
                <a:latin typeface="+mj-lt"/>
                <a:ea typeface="+mj-ea"/>
                <a:cs typeface="+mj-cs"/>
              </a:rPr>
            </a:br>
            <a:r>
              <a:rPr kumimoji="0" lang="ru-RU" sz="4400" b="0" i="0" u="none" strike="noStrike" kern="0" cap="none" spc="0" normalizeH="0" baseline="0" noProof="0" dirty="0" smtClean="0">
                <a:ln>
                  <a:noFill/>
                </a:ln>
                <a:solidFill>
                  <a:schemeClr val="tx2"/>
                </a:solidFill>
                <a:effectLst/>
                <a:uLnTx/>
                <a:uFillTx/>
                <a:latin typeface="+mj-lt"/>
                <a:ea typeface="+mj-ea"/>
                <a:cs typeface="+mj-cs"/>
              </a:rPr>
              <a:t/>
            </a:r>
            <a:br>
              <a:rPr kumimoji="0" lang="ru-RU" sz="4400" b="0" i="0" u="none" strike="noStrike" kern="0" cap="none" spc="0" normalizeH="0" baseline="0" noProof="0" dirty="0" smtClean="0">
                <a:ln>
                  <a:noFill/>
                </a:ln>
                <a:solidFill>
                  <a:schemeClr val="tx2"/>
                </a:solidFill>
                <a:effectLst/>
                <a:uLnTx/>
                <a:uFillTx/>
                <a:latin typeface="+mj-lt"/>
                <a:ea typeface="+mj-ea"/>
                <a:cs typeface="+mj-cs"/>
              </a:rPr>
            </a:br>
            <a:endParaRPr kumimoji="0" lang="ru-RU" sz="4400" b="0" i="0" u="none" strike="noStrike" kern="0" cap="none" spc="0" normalizeH="0" baseline="0" noProof="0" dirty="0">
              <a:ln>
                <a:noFill/>
              </a:ln>
              <a:solidFill>
                <a:schemeClr val="tx2"/>
              </a:solidFill>
              <a:effectLst/>
              <a:uLnTx/>
              <a:uFillTx/>
              <a:latin typeface="+mj-lt"/>
              <a:ea typeface="+mj-ea"/>
              <a:cs typeface="+mj-cs"/>
            </a:endParaRPr>
          </a:p>
        </p:txBody>
      </p:sp>
      <p:sp>
        <p:nvSpPr>
          <p:cNvPr id="26" name="Заголовок 1"/>
          <p:cNvSpPr txBox="1">
            <a:spLocks/>
          </p:cNvSpPr>
          <p:nvPr/>
        </p:nvSpPr>
        <p:spPr>
          <a:xfrm>
            <a:off x="866748" y="366690"/>
            <a:ext cx="7772400" cy="1071570"/>
          </a:xfrm>
          <a:prstGeom prst="rect">
            <a:avLst/>
          </a:prstGeom>
        </p:spPr>
        <p:txBody>
          <a:bodyPr/>
          <a:lstStyle/>
          <a:p>
            <a:pPr lvl="0" algn="ctr" fontAlgn="base">
              <a:spcBef>
                <a:spcPct val="0"/>
              </a:spcBef>
              <a:spcAft>
                <a:spcPct val="0"/>
              </a:spcAft>
            </a:pPr>
            <a:r>
              <a:rPr kumimoji="0" lang="ru-RU" sz="4400" b="1" i="0" u="none" strike="noStrike" kern="0" cap="none" spc="0" normalizeH="0" baseline="0" noProof="0" dirty="0" smtClean="0">
                <a:ln>
                  <a:noFill/>
                </a:ln>
                <a:solidFill>
                  <a:schemeClr val="tx2"/>
                </a:solidFill>
                <a:effectLst/>
                <a:uLnTx/>
                <a:uFillTx/>
                <a:latin typeface="+mj-lt"/>
                <a:ea typeface="+mj-ea"/>
                <a:cs typeface="+mj-cs"/>
              </a:rPr>
              <a:t/>
            </a:r>
            <a:br>
              <a:rPr kumimoji="0" lang="ru-RU" sz="4400" b="1" i="0" u="none" strike="noStrike" kern="0" cap="none" spc="0" normalizeH="0" baseline="0" noProof="0" dirty="0" smtClean="0">
                <a:ln>
                  <a:noFill/>
                </a:ln>
                <a:solidFill>
                  <a:schemeClr val="tx2"/>
                </a:solidFill>
                <a:effectLst/>
                <a:uLnTx/>
                <a:uFillTx/>
                <a:latin typeface="+mj-lt"/>
                <a:ea typeface="+mj-ea"/>
                <a:cs typeface="+mj-cs"/>
              </a:rPr>
            </a:br>
            <a:r>
              <a:rPr kumimoji="0" lang="ru-RU" sz="4400" b="1" i="0" u="none" strike="noStrike" kern="0" cap="none" spc="0" normalizeH="0" baseline="0" noProof="0" dirty="0" smtClean="0">
                <a:ln>
                  <a:noFill/>
                </a:ln>
                <a:solidFill>
                  <a:schemeClr val="tx2"/>
                </a:solidFill>
                <a:effectLst/>
                <a:uLnTx/>
                <a:uFillTx/>
                <a:latin typeface="+mj-lt"/>
                <a:ea typeface="+mj-ea"/>
                <a:cs typeface="+mj-cs"/>
              </a:rPr>
              <a:t/>
            </a:r>
            <a:br>
              <a:rPr kumimoji="0" lang="ru-RU" sz="4400" b="1" i="0" u="none" strike="noStrike" kern="0" cap="none" spc="0" normalizeH="0" baseline="0" noProof="0" dirty="0" smtClean="0">
                <a:ln>
                  <a:noFill/>
                </a:ln>
                <a:solidFill>
                  <a:schemeClr val="tx2"/>
                </a:solidFill>
                <a:effectLst/>
                <a:uLnTx/>
                <a:uFillTx/>
                <a:latin typeface="+mj-lt"/>
                <a:ea typeface="+mj-ea"/>
                <a:cs typeface="+mj-cs"/>
              </a:rPr>
            </a:br>
            <a:r>
              <a:rPr kumimoji="0" lang="ru-RU" sz="4400" b="1" i="0" u="none" strike="noStrike" kern="0" cap="none" spc="0" normalizeH="0" baseline="0" noProof="0" dirty="0" smtClean="0">
                <a:ln>
                  <a:noFill/>
                </a:ln>
                <a:solidFill>
                  <a:schemeClr val="tx2"/>
                </a:solidFill>
                <a:effectLst/>
                <a:uLnTx/>
                <a:uFillTx/>
                <a:latin typeface="+mj-lt"/>
                <a:ea typeface="+mj-ea"/>
                <a:cs typeface="+mj-cs"/>
              </a:rPr>
              <a:t/>
            </a:r>
            <a:br>
              <a:rPr kumimoji="0" lang="ru-RU" sz="4400" b="1" i="0" u="none" strike="noStrike" kern="0" cap="none" spc="0" normalizeH="0" baseline="0" noProof="0" dirty="0" smtClean="0">
                <a:ln>
                  <a:noFill/>
                </a:ln>
                <a:solidFill>
                  <a:schemeClr val="tx2"/>
                </a:solidFill>
                <a:effectLst/>
                <a:uLnTx/>
                <a:uFillTx/>
                <a:latin typeface="+mj-lt"/>
                <a:ea typeface="+mj-ea"/>
                <a:cs typeface="+mj-cs"/>
              </a:rPr>
            </a:br>
            <a:r>
              <a:rPr lang="ru-RU" sz="2400" kern="0" dirty="0" smtClean="0">
                <a:solidFill>
                  <a:srgbClr val="FF0000"/>
                </a:solidFill>
                <a:latin typeface="+mj-lt"/>
                <a:ea typeface="+mj-ea"/>
                <a:cs typeface="+mj-cs"/>
              </a:rPr>
              <a:t/>
            </a:r>
            <a:br>
              <a:rPr lang="ru-RU" sz="2400" kern="0" dirty="0" smtClean="0">
                <a:solidFill>
                  <a:srgbClr val="FF0000"/>
                </a:solidFill>
                <a:latin typeface="+mj-lt"/>
                <a:ea typeface="+mj-ea"/>
                <a:cs typeface="+mj-cs"/>
              </a:rPr>
            </a:br>
            <a:r>
              <a:rPr kumimoji="0" lang="ru-RU" sz="4400" b="1" i="0" u="none" strike="noStrike" kern="0" cap="none" spc="0" normalizeH="0" baseline="0" noProof="0" dirty="0" smtClean="0">
                <a:ln>
                  <a:noFill/>
                </a:ln>
                <a:solidFill>
                  <a:schemeClr val="tx2"/>
                </a:solidFill>
                <a:effectLst/>
                <a:uLnTx/>
                <a:uFillTx/>
                <a:latin typeface="+mj-lt"/>
                <a:ea typeface="+mj-ea"/>
                <a:cs typeface="+mj-cs"/>
              </a:rPr>
              <a:t/>
            </a:r>
            <a:br>
              <a:rPr kumimoji="0" lang="ru-RU" sz="4400" b="1" i="0" u="none" strike="noStrike" kern="0" cap="none" spc="0" normalizeH="0" baseline="0" noProof="0" dirty="0" smtClean="0">
                <a:ln>
                  <a:noFill/>
                </a:ln>
                <a:solidFill>
                  <a:schemeClr val="tx2"/>
                </a:solidFill>
                <a:effectLst/>
                <a:uLnTx/>
                <a:uFillTx/>
                <a:latin typeface="+mj-lt"/>
                <a:ea typeface="+mj-ea"/>
                <a:cs typeface="+mj-cs"/>
              </a:rPr>
            </a:br>
            <a:r>
              <a:rPr kumimoji="0" lang="ru-RU" sz="4400" b="0" i="0" u="none" strike="noStrike" kern="0" cap="none" spc="0" normalizeH="0" baseline="0" noProof="0" dirty="0" smtClean="0">
                <a:ln>
                  <a:noFill/>
                </a:ln>
                <a:solidFill>
                  <a:schemeClr val="tx2"/>
                </a:solidFill>
                <a:effectLst/>
                <a:uLnTx/>
                <a:uFillTx/>
                <a:latin typeface="+mj-lt"/>
                <a:ea typeface="+mj-ea"/>
                <a:cs typeface="+mj-cs"/>
              </a:rPr>
              <a:t/>
            </a:r>
            <a:br>
              <a:rPr kumimoji="0" lang="ru-RU" sz="4400" b="0" i="0" u="none" strike="noStrike" kern="0" cap="none" spc="0" normalizeH="0" baseline="0" noProof="0" dirty="0" smtClean="0">
                <a:ln>
                  <a:noFill/>
                </a:ln>
                <a:solidFill>
                  <a:schemeClr val="tx2"/>
                </a:solidFill>
                <a:effectLst/>
                <a:uLnTx/>
                <a:uFillTx/>
                <a:latin typeface="+mj-lt"/>
                <a:ea typeface="+mj-ea"/>
                <a:cs typeface="+mj-cs"/>
              </a:rPr>
            </a:br>
            <a:r>
              <a:rPr kumimoji="0" lang="ru-RU" sz="4400" b="1" i="0" u="none" strike="noStrike" kern="0" cap="none" spc="0" normalizeH="0" baseline="0" noProof="0" dirty="0" smtClean="0">
                <a:ln>
                  <a:noFill/>
                </a:ln>
                <a:solidFill>
                  <a:schemeClr val="tx2"/>
                </a:solidFill>
                <a:effectLst/>
                <a:uLnTx/>
                <a:uFillTx/>
                <a:latin typeface="+mj-lt"/>
                <a:ea typeface="+mj-ea"/>
                <a:cs typeface="+mj-cs"/>
              </a:rPr>
              <a:t/>
            </a:r>
            <a:br>
              <a:rPr kumimoji="0" lang="ru-RU" sz="4400" b="1" i="0" u="none" strike="noStrike" kern="0" cap="none" spc="0" normalizeH="0" baseline="0" noProof="0" dirty="0" smtClean="0">
                <a:ln>
                  <a:noFill/>
                </a:ln>
                <a:solidFill>
                  <a:schemeClr val="tx2"/>
                </a:solidFill>
                <a:effectLst/>
                <a:uLnTx/>
                <a:uFillTx/>
                <a:latin typeface="+mj-lt"/>
                <a:ea typeface="+mj-ea"/>
                <a:cs typeface="+mj-cs"/>
              </a:rPr>
            </a:br>
            <a:r>
              <a:rPr kumimoji="0" lang="ru-RU" sz="4400" b="0" i="0" u="none" strike="noStrike" kern="0" cap="none" spc="0" normalizeH="0" baseline="0" noProof="0" dirty="0" smtClean="0">
                <a:ln>
                  <a:noFill/>
                </a:ln>
                <a:solidFill>
                  <a:schemeClr val="tx2"/>
                </a:solidFill>
                <a:effectLst/>
                <a:uLnTx/>
                <a:uFillTx/>
                <a:latin typeface="+mj-lt"/>
                <a:ea typeface="+mj-ea"/>
                <a:cs typeface="+mj-cs"/>
              </a:rPr>
              <a:t/>
            </a:r>
            <a:br>
              <a:rPr kumimoji="0" lang="ru-RU" sz="4400" b="0" i="0" u="none" strike="noStrike" kern="0" cap="none" spc="0" normalizeH="0" baseline="0" noProof="0" dirty="0" smtClean="0">
                <a:ln>
                  <a:noFill/>
                </a:ln>
                <a:solidFill>
                  <a:schemeClr val="tx2"/>
                </a:solidFill>
                <a:effectLst/>
                <a:uLnTx/>
                <a:uFillTx/>
                <a:latin typeface="+mj-lt"/>
                <a:ea typeface="+mj-ea"/>
                <a:cs typeface="+mj-cs"/>
              </a:rPr>
            </a:br>
            <a:endParaRPr kumimoji="0" lang="ru-RU" sz="4400" b="0" i="0" u="none" strike="noStrike" kern="0" cap="none" spc="0" normalizeH="0" baseline="0" noProof="0" dirty="0">
              <a:ln>
                <a:noFill/>
              </a:ln>
              <a:solidFill>
                <a:schemeClr val="tx2"/>
              </a:solidFill>
              <a:effectLst/>
              <a:uLnTx/>
              <a:uFillTx/>
              <a:latin typeface="+mj-lt"/>
              <a:ea typeface="+mj-ea"/>
              <a:cs typeface="+mj-cs"/>
            </a:endParaRPr>
          </a:p>
        </p:txBody>
      </p:sp>
      <p:sp>
        <p:nvSpPr>
          <p:cNvPr id="27" name="Прямоугольник 26"/>
          <p:cNvSpPr/>
          <p:nvPr/>
        </p:nvSpPr>
        <p:spPr>
          <a:xfrm>
            <a:off x="3428992" y="214290"/>
            <a:ext cx="2357454" cy="1938992"/>
          </a:xfrm>
          <a:prstGeom prst="rect">
            <a:avLst/>
          </a:prstGeom>
        </p:spPr>
        <p:txBody>
          <a:bodyPr wrap="square">
            <a:spAutoFit/>
          </a:bodyPr>
          <a:lstStyle/>
          <a:p>
            <a:pPr algn="ctr"/>
            <a:r>
              <a:rPr lang="ru-RU" sz="2400" b="1" kern="0" dirty="0" smtClean="0">
                <a:solidFill>
                  <a:srgbClr val="FF0000"/>
                </a:solidFill>
              </a:rPr>
              <a:t>Лагеря смерти и жестокость фашистских </a:t>
            </a:r>
            <a:endParaRPr lang="en-US" sz="2400" b="1" kern="0" dirty="0" smtClean="0">
              <a:solidFill>
                <a:srgbClr val="FF0000"/>
              </a:solidFill>
            </a:endParaRPr>
          </a:p>
          <a:p>
            <a:pPr algn="ctr"/>
            <a:r>
              <a:rPr lang="ru-RU" sz="2400" b="1" kern="0" dirty="0" smtClean="0">
                <a:solidFill>
                  <a:srgbClr val="FF0000"/>
                </a:solidFill>
              </a:rPr>
              <a:t>захватчиков</a:t>
            </a:r>
            <a:endParaRPr lang="ru-RU" sz="2400" dirty="0"/>
          </a:p>
        </p:txBody>
      </p:sp>
    </p:spTree>
  </p:cSld>
  <p:clrMapOvr>
    <a:masterClrMapping/>
  </p:clrMapOvr>
  <p:transition spd="slow"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ou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ou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ou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714356"/>
            <a:ext cx="8786842" cy="5755422"/>
          </a:xfrm>
          <a:prstGeom prst="rect">
            <a:avLst/>
          </a:prstGeom>
        </p:spPr>
        <p:txBody>
          <a:bodyPr wrap="square">
            <a:spAutoFit/>
          </a:bodyPr>
          <a:lstStyle/>
          <a:p>
            <a:r>
              <a:rPr lang="ru-RU" sz="1600" dirty="0" err="1" smtClean="0">
                <a:solidFill>
                  <a:schemeClr val="bg1"/>
                </a:solidFill>
              </a:rPr>
              <a:t>Арбайтсдорф</a:t>
            </a:r>
            <a:r>
              <a:rPr lang="ru-RU" sz="1600" dirty="0" smtClean="0">
                <a:solidFill>
                  <a:schemeClr val="bg1"/>
                </a:solidFill>
              </a:rPr>
              <a:t> (Германия)</a:t>
            </a:r>
          </a:p>
          <a:p>
            <a:r>
              <a:rPr lang="ru-RU" sz="1600" dirty="0" err="1" smtClean="0">
                <a:solidFill>
                  <a:schemeClr val="bg1"/>
                </a:solidFill>
              </a:rPr>
              <a:t>Аушвиц</a:t>
            </a:r>
            <a:r>
              <a:rPr lang="ru-RU" sz="1600" dirty="0" smtClean="0">
                <a:solidFill>
                  <a:schemeClr val="bg1"/>
                </a:solidFill>
              </a:rPr>
              <a:t>/Освенцим/</a:t>
            </a:r>
            <a:r>
              <a:rPr lang="ru-RU" sz="1600" dirty="0" err="1" smtClean="0">
                <a:solidFill>
                  <a:schemeClr val="bg1"/>
                </a:solidFill>
              </a:rPr>
              <a:t>Биркенау</a:t>
            </a:r>
            <a:r>
              <a:rPr lang="ru-RU" sz="1600" dirty="0" smtClean="0">
                <a:solidFill>
                  <a:schemeClr val="bg1"/>
                </a:solidFill>
              </a:rPr>
              <a:t> (Освенцим, Польша)</a:t>
            </a:r>
          </a:p>
          <a:p>
            <a:r>
              <a:rPr lang="ru-RU" sz="1600" dirty="0" err="1" smtClean="0">
                <a:solidFill>
                  <a:schemeClr val="bg1"/>
                </a:solidFill>
              </a:rPr>
              <a:t>Берген-Бельзен</a:t>
            </a:r>
            <a:r>
              <a:rPr lang="ru-RU" sz="1600" dirty="0" smtClean="0">
                <a:solidFill>
                  <a:schemeClr val="bg1"/>
                </a:solidFill>
              </a:rPr>
              <a:t> (Германия)</a:t>
            </a:r>
          </a:p>
          <a:p>
            <a:r>
              <a:rPr lang="ru-RU" sz="1600" dirty="0" smtClean="0">
                <a:solidFill>
                  <a:schemeClr val="bg1"/>
                </a:solidFill>
              </a:rPr>
              <a:t>Бухенвальд (Германия)</a:t>
            </a:r>
          </a:p>
          <a:p>
            <a:r>
              <a:rPr lang="ru-RU" sz="1600" dirty="0" smtClean="0">
                <a:solidFill>
                  <a:schemeClr val="bg1"/>
                </a:solidFill>
              </a:rPr>
              <a:t>Варшава (Польша)</a:t>
            </a:r>
          </a:p>
          <a:p>
            <a:r>
              <a:rPr lang="ru-RU" sz="1600" dirty="0" err="1" smtClean="0">
                <a:solidFill>
                  <a:schemeClr val="bg1"/>
                </a:solidFill>
              </a:rPr>
              <a:t>Герцогенбуш</a:t>
            </a:r>
            <a:r>
              <a:rPr lang="ru-RU" sz="1600" dirty="0" smtClean="0">
                <a:solidFill>
                  <a:schemeClr val="bg1"/>
                </a:solidFill>
              </a:rPr>
              <a:t> (Нидерланды)</a:t>
            </a:r>
          </a:p>
          <a:p>
            <a:r>
              <a:rPr lang="ru-RU" sz="1600" dirty="0" smtClean="0">
                <a:solidFill>
                  <a:schemeClr val="bg1"/>
                </a:solidFill>
              </a:rPr>
              <a:t>Гросс-Розен (Германия)</a:t>
            </a:r>
          </a:p>
          <a:p>
            <a:r>
              <a:rPr lang="ru-RU" sz="1600" dirty="0" smtClean="0">
                <a:solidFill>
                  <a:schemeClr val="bg1"/>
                </a:solidFill>
              </a:rPr>
              <a:t>Дахау (Германия)</a:t>
            </a:r>
          </a:p>
          <a:p>
            <a:r>
              <a:rPr lang="ru-RU" sz="1600" dirty="0" err="1" smtClean="0">
                <a:solidFill>
                  <a:schemeClr val="bg1"/>
                </a:solidFill>
              </a:rPr>
              <a:t>Кауен</a:t>
            </a:r>
            <a:r>
              <a:rPr lang="ru-RU" sz="1600" dirty="0" smtClean="0">
                <a:solidFill>
                  <a:schemeClr val="bg1"/>
                </a:solidFill>
              </a:rPr>
              <a:t> (Каунас, Литва)</a:t>
            </a:r>
          </a:p>
          <a:p>
            <a:r>
              <a:rPr lang="ru-RU" sz="1600" dirty="0" err="1" smtClean="0">
                <a:solidFill>
                  <a:schemeClr val="bg1"/>
                </a:solidFill>
              </a:rPr>
              <a:t>Плащов</a:t>
            </a:r>
            <a:r>
              <a:rPr lang="ru-RU" sz="1600" dirty="0" smtClean="0">
                <a:solidFill>
                  <a:schemeClr val="bg1"/>
                </a:solidFill>
              </a:rPr>
              <a:t> (Краков, Польша)</a:t>
            </a:r>
          </a:p>
          <a:p>
            <a:r>
              <a:rPr lang="ru-RU" sz="1600" dirty="0" smtClean="0">
                <a:solidFill>
                  <a:schemeClr val="bg1"/>
                </a:solidFill>
              </a:rPr>
              <a:t>Заксенхаузен (Германия)</a:t>
            </a:r>
          </a:p>
          <a:p>
            <a:r>
              <a:rPr lang="ru-RU" sz="1600" dirty="0" smtClean="0">
                <a:solidFill>
                  <a:schemeClr val="bg1"/>
                </a:solidFill>
              </a:rPr>
              <a:t>Майданек (Люблин, Польша)</a:t>
            </a:r>
          </a:p>
          <a:p>
            <a:r>
              <a:rPr lang="ru-RU" sz="1600" dirty="0" smtClean="0">
                <a:solidFill>
                  <a:schemeClr val="bg1"/>
                </a:solidFill>
              </a:rPr>
              <a:t>Маутхаузен (Австрия)</a:t>
            </a:r>
          </a:p>
          <a:p>
            <a:r>
              <a:rPr lang="ru-RU" sz="1600" dirty="0" err="1" smtClean="0">
                <a:solidFill>
                  <a:schemeClr val="bg1"/>
                </a:solidFill>
              </a:rPr>
              <a:t>Миттельбау-Дора</a:t>
            </a:r>
            <a:r>
              <a:rPr lang="ru-RU" sz="1600" dirty="0" smtClean="0">
                <a:solidFill>
                  <a:schemeClr val="bg1"/>
                </a:solidFill>
              </a:rPr>
              <a:t> (Германия)</a:t>
            </a:r>
          </a:p>
          <a:p>
            <a:r>
              <a:rPr lang="ru-RU" sz="1600" dirty="0" err="1" smtClean="0">
                <a:solidFill>
                  <a:schemeClr val="bg1"/>
                </a:solidFill>
              </a:rPr>
              <a:t>Натцвайлер</a:t>
            </a:r>
            <a:r>
              <a:rPr lang="ru-RU" sz="1600" dirty="0" smtClean="0">
                <a:solidFill>
                  <a:schemeClr val="bg1"/>
                </a:solidFill>
              </a:rPr>
              <a:t> (Франция)</a:t>
            </a:r>
          </a:p>
          <a:p>
            <a:r>
              <a:rPr lang="ru-RU" sz="1600" dirty="0" err="1" smtClean="0">
                <a:solidFill>
                  <a:schemeClr val="bg1"/>
                </a:solidFill>
              </a:rPr>
              <a:t>Нейенгамме</a:t>
            </a:r>
            <a:r>
              <a:rPr lang="ru-RU" sz="1600" dirty="0" smtClean="0">
                <a:solidFill>
                  <a:schemeClr val="bg1"/>
                </a:solidFill>
              </a:rPr>
              <a:t> (Германия)</a:t>
            </a:r>
          </a:p>
          <a:p>
            <a:r>
              <a:rPr lang="ru-RU" sz="1600" dirty="0" err="1" smtClean="0">
                <a:solidFill>
                  <a:schemeClr val="bg1"/>
                </a:solidFill>
              </a:rPr>
              <a:t>Нидерхаген-Вевельсбург</a:t>
            </a:r>
            <a:r>
              <a:rPr lang="ru-RU" sz="1600" dirty="0" smtClean="0">
                <a:solidFill>
                  <a:schemeClr val="bg1"/>
                </a:solidFill>
              </a:rPr>
              <a:t> (Германия)</a:t>
            </a:r>
          </a:p>
          <a:p>
            <a:r>
              <a:rPr lang="ru-RU" sz="1600" dirty="0" smtClean="0">
                <a:solidFill>
                  <a:schemeClr val="bg1"/>
                </a:solidFill>
              </a:rPr>
              <a:t>Равенсбрюк (Германия)</a:t>
            </a:r>
          </a:p>
          <a:p>
            <a:r>
              <a:rPr lang="ru-RU" sz="1600" dirty="0" err="1" smtClean="0">
                <a:solidFill>
                  <a:schemeClr val="bg1"/>
                </a:solidFill>
              </a:rPr>
              <a:t>Рига-Кайзервальд</a:t>
            </a:r>
            <a:r>
              <a:rPr lang="ru-RU" sz="1600" dirty="0" smtClean="0">
                <a:solidFill>
                  <a:schemeClr val="bg1"/>
                </a:solidFill>
              </a:rPr>
              <a:t> (Латвия)</a:t>
            </a:r>
          </a:p>
          <a:p>
            <a:r>
              <a:rPr lang="ru-RU" sz="1600" dirty="0" err="1" smtClean="0">
                <a:solidFill>
                  <a:schemeClr val="bg1"/>
                </a:solidFill>
              </a:rPr>
              <a:t>Файфара</a:t>
            </a:r>
            <a:r>
              <a:rPr lang="ru-RU" sz="1600" dirty="0" smtClean="0">
                <a:solidFill>
                  <a:schemeClr val="bg1"/>
                </a:solidFill>
              </a:rPr>
              <a:t>/</a:t>
            </a:r>
            <a:r>
              <a:rPr lang="ru-RU" sz="1600" dirty="0" err="1" smtClean="0">
                <a:solidFill>
                  <a:schemeClr val="bg1"/>
                </a:solidFill>
              </a:rPr>
              <a:t>Вайвара</a:t>
            </a:r>
            <a:r>
              <a:rPr lang="ru-RU" sz="1600" dirty="0" smtClean="0">
                <a:solidFill>
                  <a:schemeClr val="bg1"/>
                </a:solidFill>
              </a:rPr>
              <a:t> (Эстония)</a:t>
            </a:r>
          </a:p>
          <a:p>
            <a:r>
              <a:rPr lang="ru-RU" sz="1600" dirty="0" err="1" smtClean="0">
                <a:solidFill>
                  <a:schemeClr val="bg1"/>
                </a:solidFill>
              </a:rPr>
              <a:t>Флоссенбург</a:t>
            </a:r>
            <a:r>
              <a:rPr lang="ru-RU" sz="1600" dirty="0" smtClean="0">
                <a:solidFill>
                  <a:schemeClr val="bg1"/>
                </a:solidFill>
              </a:rPr>
              <a:t> (Германия)</a:t>
            </a:r>
          </a:p>
          <a:p>
            <a:r>
              <a:rPr lang="ru-RU" sz="1600" dirty="0" err="1" smtClean="0">
                <a:solidFill>
                  <a:schemeClr val="bg1"/>
                </a:solidFill>
              </a:rPr>
              <a:t>Штуттхоф</a:t>
            </a:r>
            <a:r>
              <a:rPr lang="ru-RU" sz="1600" dirty="0" smtClean="0">
                <a:solidFill>
                  <a:schemeClr val="bg1"/>
                </a:solidFill>
              </a:rPr>
              <a:t> (пригород Гданьска </a:t>
            </a:r>
            <a:r>
              <a:rPr lang="ru-RU" sz="1600" dirty="0" err="1" smtClean="0">
                <a:solidFill>
                  <a:schemeClr val="bg1"/>
                </a:solidFill>
              </a:rPr>
              <a:t>Штутово</a:t>
            </a:r>
            <a:r>
              <a:rPr lang="ru-RU" sz="1600" dirty="0" smtClean="0">
                <a:solidFill>
                  <a:schemeClr val="bg1"/>
                </a:solidFill>
              </a:rPr>
              <a:t>, Польша) </a:t>
            </a:r>
          </a:p>
          <a:p>
            <a:r>
              <a:rPr lang="ru-RU" sz="1600" dirty="0" smtClean="0"/>
              <a:t>…….</a:t>
            </a:r>
            <a:endParaRPr lang="ru-RU" sz="1600" dirty="0"/>
          </a:p>
        </p:txBody>
      </p:sp>
      <p:sp>
        <p:nvSpPr>
          <p:cNvPr id="3" name="Прямоугольник 2"/>
          <p:cNvSpPr/>
          <p:nvPr/>
        </p:nvSpPr>
        <p:spPr>
          <a:xfrm>
            <a:off x="2571736" y="285728"/>
            <a:ext cx="4519379" cy="523220"/>
          </a:xfrm>
          <a:prstGeom prst="rect">
            <a:avLst/>
          </a:prstGeom>
        </p:spPr>
        <p:txBody>
          <a:bodyPr wrap="none">
            <a:spAutoFit/>
          </a:bodyPr>
          <a:lstStyle/>
          <a:p>
            <a:r>
              <a:rPr lang="ru-RU" sz="2800" b="1" dirty="0" smtClean="0">
                <a:solidFill>
                  <a:srgbClr val="FFC000"/>
                </a:solidFill>
              </a:rPr>
              <a:t>Фашистские концлагеря</a:t>
            </a:r>
            <a:endParaRPr lang="ru-RU" sz="2800" b="1" dirty="0">
              <a:solidFill>
                <a:srgbClr val="FFC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714348" y="381000"/>
            <a:ext cx="8072494" cy="904860"/>
          </a:xfrm>
          <a:prstGeom prst="rect">
            <a:avLst/>
          </a:prstGeom>
        </p:spPr>
        <p:txBody>
          <a:bodyPr wrap="none" fromWordArt="1">
            <a:prstTxWarp prst="textDeflateBottom">
              <a:avLst>
                <a:gd name="adj" fmla="val 53125"/>
              </a:avLst>
            </a:prstTxWarp>
          </a:bodyPr>
          <a:lstStyle/>
          <a:p>
            <a:pPr algn="ctr"/>
            <a:r>
              <a:rPr lang="ru-RU" sz="3600" kern="10" dirty="0">
                <a:ln w="9525">
                  <a:noFill/>
                  <a:round/>
                  <a:headEnd/>
                  <a:tailEnd/>
                </a:ln>
                <a:solidFill>
                  <a:schemeClr val="bg1"/>
                </a:solidFill>
                <a:effectLst>
                  <a:outerShdw dist="53882" dir="2700000" algn="ctr" rotWithShape="0">
                    <a:srgbClr val="C0C0C0"/>
                  </a:outerShdw>
                </a:effectLst>
                <a:latin typeface="Times New Roman"/>
                <a:cs typeface="Times New Roman"/>
              </a:rPr>
              <a:t>Д А Х А У</a:t>
            </a:r>
          </a:p>
        </p:txBody>
      </p:sp>
      <p:sp>
        <p:nvSpPr>
          <p:cNvPr id="22531" name="Text Box 3"/>
          <p:cNvSpPr txBox="1">
            <a:spLocks noChangeArrowheads="1"/>
          </p:cNvSpPr>
          <p:nvPr/>
        </p:nvSpPr>
        <p:spPr bwMode="auto">
          <a:xfrm>
            <a:off x="428596" y="1428736"/>
            <a:ext cx="8382000" cy="1935163"/>
          </a:xfrm>
          <a:prstGeom prst="rect">
            <a:avLst/>
          </a:prstGeom>
          <a:noFill/>
          <a:ln w="9525">
            <a:noFill/>
            <a:miter lim="800000"/>
            <a:headEnd/>
            <a:tailEnd/>
          </a:ln>
          <a:effectLst/>
        </p:spPr>
        <p:txBody>
          <a:bodyPr>
            <a:spAutoFit/>
          </a:bodyPr>
          <a:lstStyle/>
          <a:p>
            <a:pPr indent="381000" algn="just">
              <a:spcBef>
                <a:spcPct val="50000"/>
              </a:spcBef>
            </a:pPr>
            <a:r>
              <a:rPr lang="ru-RU" sz="2200" dirty="0">
                <a:solidFill>
                  <a:schemeClr val="bg1"/>
                </a:solidFill>
              </a:rPr>
              <a:t>Он был одним из первых и главных концлагерей на территории Германии. Был создан в марте 1933 года на окраине города Дахау, вблизи Мюнхена, а точнее в 17 км северо-западнее Мюнхена.</a:t>
            </a:r>
          </a:p>
          <a:p>
            <a:pPr indent="381000" algn="just">
              <a:spcBef>
                <a:spcPct val="50000"/>
              </a:spcBef>
            </a:pPr>
            <a:r>
              <a:rPr lang="ru-RU" sz="2200" dirty="0">
                <a:solidFill>
                  <a:schemeClr val="bg1"/>
                </a:solidFill>
              </a:rPr>
              <a:t>Лагерь имел 123 различных филиала и внешние команды. Площадь территории равнялась 235 гектарам.</a:t>
            </a:r>
            <a:endParaRPr lang="ru-RU" b="1" dirty="0">
              <a:solidFill>
                <a:schemeClr val="bg1"/>
              </a:solidFill>
            </a:endParaRPr>
          </a:p>
        </p:txBody>
      </p:sp>
      <p:sp>
        <p:nvSpPr>
          <p:cNvPr id="22532" name="Text Box 4"/>
          <p:cNvSpPr txBox="1">
            <a:spLocks noChangeArrowheads="1"/>
          </p:cNvSpPr>
          <p:nvPr/>
        </p:nvSpPr>
        <p:spPr bwMode="auto">
          <a:xfrm>
            <a:off x="357158" y="3786190"/>
            <a:ext cx="5791200" cy="2817813"/>
          </a:xfrm>
          <a:prstGeom prst="rect">
            <a:avLst/>
          </a:prstGeom>
          <a:noFill/>
          <a:ln w="9525">
            <a:noFill/>
            <a:miter lim="800000"/>
            <a:headEnd/>
            <a:tailEnd/>
          </a:ln>
          <a:effectLst/>
        </p:spPr>
        <p:txBody>
          <a:bodyPr>
            <a:spAutoFit/>
          </a:bodyPr>
          <a:lstStyle/>
          <a:p>
            <a:pPr indent="485775" algn="just">
              <a:spcBef>
                <a:spcPct val="50000"/>
              </a:spcBef>
            </a:pPr>
            <a:r>
              <a:rPr lang="ru-RU" sz="2200" dirty="0">
                <a:solidFill>
                  <a:schemeClr val="bg1"/>
                </a:solidFill>
              </a:rPr>
              <a:t>В лагере проводились медицинские эксперименты над узниками. Им подверглось около 1100 человек. Среди врачей, участвовавших в этих экспериментах, были доктор З. </a:t>
            </a:r>
            <a:r>
              <a:rPr lang="ru-RU" sz="2200" dirty="0" err="1">
                <a:solidFill>
                  <a:schemeClr val="bg1"/>
                </a:solidFill>
              </a:rPr>
              <a:t>Рашер</a:t>
            </a:r>
            <a:r>
              <a:rPr lang="ru-RU" sz="2200" dirty="0">
                <a:solidFill>
                  <a:schemeClr val="bg1"/>
                </a:solidFill>
              </a:rPr>
              <a:t> и профессор К. Шиллинг.</a:t>
            </a:r>
          </a:p>
          <a:p>
            <a:pPr indent="485775" algn="just">
              <a:spcBef>
                <a:spcPct val="50000"/>
              </a:spcBef>
            </a:pPr>
            <a:endParaRPr lang="ru-RU" sz="2200" dirty="0">
              <a:solidFill>
                <a:schemeClr val="bg1"/>
              </a:solidFill>
            </a:endParaRPr>
          </a:p>
          <a:p>
            <a:pPr indent="485775">
              <a:spcBef>
                <a:spcPct val="50000"/>
              </a:spcBef>
            </a:pPr>
            <a:endParaRPr lang="ru-RU" dirty="0"/>
          </a:p>
        </p:txBody>
      </p:sp>
      <p:pic>
        <p:nvPicPr>
          <p:cNvPr id="22533" name="Picture 5" descr="люди"/>
          <p:cNvPicPr>
            <a:picLocks noChangeAspect="1" noChangeArrowheads="1"/>
          </p:cNvPicPr>
          <p:nvPr/>
        </p:nvPicPr>
        <p:blipFill>
          <a:blip r:embed="rId3"/>
          <a:srcRect/>
          <a:stretch>
            <a:fillRect/>
          </a:stretch>
        </p:blipFill>
        <p:spPr bwMode="auto">
          <a:xfrm>
            <a:off x="6324600" y="4038600"/>
            <a:ext cx="2590800" cy="23971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28600" y="304800"/>
            <a:ext cx="8458200" cy="6683375"/>
          </a:xfrm>
          <a:prstGeom prst="rect">
            <a:avLst/>
          </a:prstGeom>
          <a:noFill/>
          <a:ln w="9525">
            <a:noFill/>
            <a:miter lim="800000"/>
            <a:headEnd/>
            <a:tailEnd/>
          </a:ln>
          <a:effectLst/>
        </p:spPr>
        <p:txBody>
          <a:bodyPr>
            <a:spAutoFit/>
          </a:bodyPr>
          <a:lstStyle/>
          <a:p>
            <a:pPr algn="ctr">
              <a:spcBef>
                <a:spcPct val="50000"/>
              </a:spcBef>
            </a:pPr>
            <a:r>
              <a:rPr lang="ru-RU" sz="3600" dirty="0">
                <a:solidFill>
                  <a:schemeClr val="bg1"/>
                </a:solidFill>
              </a:rPr>
              <a:t>За всё время существования концентрационного лагеря Дахау через него прошло около 250 тысяч человек из 24 стран. </a:t>
            </a:r>
          </a:p>
          <a:p>
            <a:pPr algn="ctr">
              <a:spcBef>
                <a:spcPct val="50000"/>
              </a:spcBef>
            </a:pPr>
            <a:r>
              <a:rPr lang="ru-RU" sz="3600" dirty="0">
                <a:solidFill>
                  <a:schemeClr val="bg1"/>
                </a:solidFill>
              </a:rPr>
              <a:t>Из них 70 тысяч погибло.</a:t>
            </a:r>
          </a:p>
          <a:p>
            <a:pPr algn="ctr">
              <a:spcBef>
                <a:spcPct val="50000"/>
              </a:spcBef>
            </a:pPr>
            <a:r>
              <a:rPr lang="ru-RU" sz="3600" dirty="0">
                <a:solidFill>
                  <a:schemeClr val="bg1"/>
                </a:solidFill>
              </a:rPr>
              <a:t>Среди замученных оказалось 12 тысяч </a:t>
            </a:r>
            <a:r>
              <a:rPr lang="ru-RU" sz="3600" dirty="0" err="1">
                <a:solidFill>
                  <a:schemeClr val="bg1"/>
                </a:solidFill>
              </a:rPr>
              <a:t>совестких</a:t>
            </a:r>
            <a:r>
              <a:rPr lang="ru-RU" sz="3600" dirty="0">
                <a:solidFill>
                  <a:schemeClr val="bg1"/>
                </a:solidFill>
              </a:rPr>
              <a:t> военнопленных. </a:t>
            </a:r>
          </a:p>
          <a:p>
            <a:pPr algn="ctr">
              <a:spcBef>
                <a:spcPct val="50000"/>
              </a:spcBef>
            </a:pPr>
            <a:r>
              <a:rPr lang="ru-RU" sz="3600" dirty="0">
                <a:solidFill>
                  <a:schemeClr val="bg1"/>
                </a:solidFill>
              </a:rPr>
              <a:t>В момент освобождения в лагере находилось 30 тысяч узников.</a:t>
            </a:r>
          </a:p>
          <a:p>
            <a:pPr algn="ctr">
              <a:spcBef>
                <a:spcPct val="50000"/>
              </a:spcBef>
            </a:pPr>
            <a:endParaRPr lang="ru-RU" sz="36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neuroka.ru_lit_vov_pesny">
  <a:themeElements>
    <a:clrScheme name="Оформление по умолчанию 14">
      <a:dk1>
        <a:srgbClr val="000000"/>
      </a:dk1>
      <a:lt1>
        <a:srgbClr val="FFFFFF"/>
      </a:lt1>
      <a:dk2>
        <a:srgbClr val="000000"/>
      </a:dk2>
      <a:lt2>
        <a:srgbClr val="808080"/>
      </a:lt2>
      <a:accent1>
        <a:srgbClr val="BBE0E3"/>
      </a:accent1>
      <a:accent2>
        <a:srgbClr val="FFFFFF"/>
      </a:accent2>
      <a:accent3>
        <a:srgbClr val="FFFFFF"/>
      </a:accent3>
      <a:accent4>
        <a:srgbClr val="000000"/>
      </a:accent4>
      <a:accent5>
        <a:srgbClr val="DAEDEF"/>
      </a:accent5>
      <a:accent6>
        <a:srgbClr val="E7E7E7"/>
      </a:accent6>
      <a:hlink>
        <a:srgbClr val="FFFF99"/>
      </a:hlink>
      <a:folHlink>
        <a:srgbClr val="FFFFFF"/>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FFFFFF"/>
        </a:lt1>
        <a:dk2>
          <a:srgbClr val="000000"/>
        </a:dk2>
        <a:lt2>
          <a:srgbClr val="808080"/>
        </a:lt2>
        <a:accent1>
          <a:srgbClr val="BBE0E3"/>
        </a:accent1>
        <a:accent2>
          <a:srgbClr val="FFFFFF"/>
        </a:accent2>
        <a:accent3>
          <a:srgbClr val="FFFFFF"/>
        </a:accent3>
        <a:accent4>
          <a:srgbClr val="000000"/>
        </a:accent4>
        <a:accent5>
          <a:srgbClr val="DAEDEF"/>
        </a:accent5>
        <a:accent6>
          <a:srgbClr val="E7E7E7"/>
        </a:accent6>
        <a:hlink>
          <a:srgbClr val="FFFF00"/>
        </a:hlink>
        <a:folHlink>
          <a:srgbClr val="FFFFFF"/>
        </a:folHlink>
      </a:clrScheme>
      <a:clrMap bg1="lt1" tx1="dk1" bg2="lt2" tx2="dk2" accent1="accent1" accent2="accent2" accent3="accent3" accent4="accent4" accent5="accent5" accent6="accent6" hlink="hlink" folHlink="folHlink"/>
    </a:extraClrScheme>
    <a:extraClrScheme>
      <a:clrScheme name="Оформление по умолчанию 14">
        <a:dk1>
          <a:srgbClr val="000000"/>
        </a:dk1>
        <a:lt1>
          <a:srgbClr val="FFFFFF"/>
        </a:lt1>
        <a:dk2>
          <a:srgbClr val="000000"/>
        </a:dk2>
        <a:lt2>
          <a:srgbClr val="808080"/>
        </a:lt2>
        <a:accent1>
          <a:srgbClr val="BBE0E3"/>
        </a:accent1>
        <a:accent2>
          <a:srgbClr val="FFFFFF"/>
        </a:accent2>
        <a:accent3>
          <a:srgbClr val="FFFFFF"/>
        </a:accent3>
        <a:accent4>
          <a:srgbClr val="000000"/>
        </a:accent4>
        <a:accent5>
          <a:srgbClr val="DAEDEF"/>
        </a:accent5>
        <a:accent6>
          <a:srgbClr val="E7E7E7"/>
        </a:accent6>
        <a:hlink>
          <a:srgbClr val="FFFF99"/>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vneuroka.ru_lit_vov_pesny</Template>
  <TotalTime>356</TotalTime>
  <Words>5401</Words>
  <Application>Microsoft Office PowerPoint</Application>
  <PresentationFormat>Экран (4:3)</PresentationFormat>
  <Paragraphs>164</Paragraphs>
  <Slides>39</Slides>
  <Notes>9</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39</vt:i4>
      </vt:variant>
    </vt:vector>
  </HeadingPairs>
  <TitlesOfParts>
    <vt:vector size="41" baseType="lpstr">
      <vt:lpstr>vneuroka.ru_lit_vov_pesny</vt:lpstr>
      <vt:lpstr>Пакет</vt:lpstr>
      <vt:lpstr>Великая  Отечественная  война</vt:lpstr>
      <vt:lpstr>Презентация PowerPoint</vt:lpstr>
      <vt:lpstr>Отличительные черты Холокоста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Освенцим – лагерь смерти</dc:title>
  <dc:creator>Хозяин</dc:creator>
  <cp:lastModifiedBy>User</cp:lastModifiedBy>
  <cp:revision>45</cp:revision>
  <dcterms:created xsi:type="dcterms:W3CDTF">2012-05-05T20:43:18Z</dcterms:created>
  <dcterms:modified xsi:type="dcterms:W3CDTF">2022-02-19T10:46:58Z</dcterms:modified>
</cp:coreProperties>
</file>